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2"/>
  </p:notesMasterIdLst>
  <p:handoutMasterIdLst>
    <p:handoutMasterId r:id="rId53"/>
  </p:handoutMasterIdLst>
  <p:sldIdLst>
    <p:sldId id="687" r:id="rId3"/>
    <p:sldId id="265" r:id="rId4"/>
    <p:sldId id="283" r:id="rId5"/>
    <p:sldId id="285" r:id="rId6"/>
    <p:sldId id="284" r:id="rId7"/>
    <p:sldId id="694" r:id="rId8"/>
    <p:sldId id="695" r:id="rId9"/>
    <p:sldId id="696" r:id="rId10"/>
    <p:sldId id="697" r:id="rId11"/>
    <p:sldId id="698" r:id="rId12"/>
    <p:sldId id="699" r:id="rId13"/>
    <p:sldId id="286" r:id="rId14"/>
    <p:sldId id="744" r:id="rId15"/>
    <p:sldId id="745" r:id="rId16"/>
    <p:sldId id="746" r:id="rId17"/>
    <p:sldId id="747" r:id="rId18"/>
    <p:sldId id="287" r:id="rId19"/>
    <p:sldId id="288" r:id="rId20"/>
    <p:sldId id="700" r:id="rId21"/>
    <p:sldId id="701" r:id="rId22"/>
    <p:sldId id="289" r:id="rId23"/>
    <p:sldId id="748" r:id="rId24"/>
    <p:sldId id="749" r:id="rId25"/>
    <p:sldId id="290" r:id="rId26"/>
    <p:sldId id="291" r:id="rId27"/>
    <p:sldId id="726" r:id="rId28"/>
    <p:sldId id="702" r:id="rId29"/>
    <p:sldId id="703" r:id="rId30"/>
    <p:sldId id="293" r:id="rId31"/>
    <p:sldId id="750" r:id="rId32"/>
    <p:sldId id="751" r:id="rId33"/>
    <p:sldId id="752" r:id="rId34"/>
    <p:sldId id="753" r:id="rId35"/>
    <p:sldId id="294" r:id="rId36"/>
    <p:sldId id="295" r:id="rId37"/>
    <p:sldId id="704" r:id="rId38"/>
    <p:sldId id="705" r:id="rId39"/>
    <p:sldId id="754" r:id="rId40"/>
    <p:sldId id="755" r:id="rId41"/>
    <p:sldId id="296" r:id="rId42"/>
    <p:sldId id="706" r:id="rId43"/>
    <p:sldId id="707" r:id="rId44"/>
    <p:sldId id="708" r:id="rId45"/>
    <p:sldId id="709" r:id="rId46"/>
    <p:sldId id="710" r:id="rId47"/>
    <p:sldId id="711" r:id="rId48"/>
    <p:sldId id="712" r:id="rId49"/>
    <p:sldId id="713" r:id="rId50"/>
    <p:sldId id="714" r:id="rId5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Y" initials="G"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p:cViewPr varScale="1">
        <p:scale>
          <a:sx n="114" d="100"/>
          <a:sy n="114" d="100"/>
        </p:scale>
        <p:origin x="-546" y="-108"/>
      </p:cViewPr>
      <p:guideLst>
        <p:guide orient="horz" pos="2198"/>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7" Type="http://schemas.openxmlformats.org/officeDocument/2006/relationships/commentAuthors" Target="commentAuthors.xml"/><Relationship Id="rId56" Type="http://schemas.openxmlformats.org/officeDocument/2006/relationships/tableStyles" Target="tableStyles.xml"/><Relationship Id="rId55" Type="http://schemas.openxmlformats.org/officeDocument/2006/relationships/viewProps" Target="viewProps.xml"/><Relationship Id="rId54" Type="http://schemas.openxmlformats.org/officeDocument/2006/relationships/presProps" Target="presProps.xml"/><Relationship Id="rId53" Type="http://schemas.openxmlformats.org/officeDocument/2006/relationships/handoutMaster" Target="handoutMasters/handoutMaster1.xml"/><Relationship Id="rId52" Type="http://schemas.openxmlformats.org/officeDocument/2006/relationships/notesMaster" Target="notesMasters/notesMaster1.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8-28T20:32:14.372" idx="1">
    <p:pos x="10" y="10"/>
    <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0-08-28T20:32:14.372" idx="2">
    <p:pos x="10" y="10"/>
    <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20-08-28T20:32:14.372" idx="1">
    <p:pos x="10" y="10"/>
    <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20-08-28T20:32:14.372" idx="1">
    <p:pos x="10" y="10"/>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tags" Target="../tags/tag66.xml"/><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image" Target="../media/image1.jpeg"/><Relationship Id="rId2" Type="http://schemas.openxmlformats.org/officeDocument/2006/relationships/tags" Target="../tags/tag61.xml"/><Relationship Id="rId12" Type="http://schemas.openxmlformats.org/officeDocument/2006/relationships/tags" Target="../tags/tag70.xml"/><Relationship Id="rId11" Type="http://schemas.openxmlformats.org/officeDocument/2006/relationships/tags" Target="../tags/tag69.xml"/><Relationship Id="rId10" Type="http://schemas.openxmlformats.org/officeDocument/2006/relationships/tags" Target="../tags/tag68.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0" Type="http://schemas.openxmlformats.org/officeDocument/2006/relationships/tags" Target="../tags/tag24.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3" name="图片 12"/>
          <p:cNvPicPr>
            <a:picLocks noChangeAspect="1"/>
          </p:cNvPicPr>
          <p:nvPr>
            <p:custDataLst>
              <p:tags r:id="rId2"/>
            </p:custDataLst>
          </p:nvPr>
        </p:nvPicPr>
        <p:blipFill rotWithShape="1">
          <a:blip r:embed="rId3">
            <a:extLst>
              <a:ext uri="{28A0092B-C50C-407E-A947-70E740481C1C}">
                <a14:useLocalDpi xmlns:a14="http://schemas.microsoft.com/office/drawing/2010/main" val="0"/>
              </a:ext>
            </a:extLst>
          </a:blip>
          <a:srcRect t="9387" b="34447"/>
          <a:stretch>
            <a:fillRect/>
          </a:stretch>
        </p:blipFill>
        <p:spPr>
          <a:xfrm>
            <a:off x="1" y="-2"/>
            <a:ext cx="12191999" cy="4542287"/>
          </a:xfrm>
          <a:prstGeom prst="rect">
            <a:avLst/>
          </a:prstGeom>
        </p:spPr>
      </p:pic>
      <p:sp>
        <p:nvSpPr>
          <p:cNvPr id="5" name="矩形 4"/>
          <p:cNvSpPr/>
          <p:nvPr>
            <p:custDataLst>
              <p:tags r:id="rId4"/>
            </p:custDataLst>
          </p:nvPr>
        </p:nvSpPr>
        <p:spPr>
          <a:xfrm>
            <a:off x="0" y="5637213"/>
            <a:ext cx="12192000" cy="1220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2400" noProof="1">
              <a:cs typeface="+mn-ea"/>
            </a:endParaRPr>
          </a:p>
        </p:txBody>
      </p:sp>
      <p:sp>
        <p:nvSpPr>
          <p:cNvPr id="6" name="等腰三角形 5"/>
          <p:cNvSpPr/>
          <p:nvPr>
            <p:custDataLst>
              <p:tags r:id="rId5"/>
            </p:custDataLst>
          </p:nvPr>
        </p:nvSpPr>
        <p:spPr>
          <a:xfrm rot="5400000" flipV="1">
            <a:off x="4187031" y="-1146968"/>
            <a:ext cx="3817937" cy="12192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2400" noProof="1">
              <a:cs typeface="+mn-ea"/>
            </a:endParaRPr>
          </a:p>
        </p:txBody>
      </p:sp>
      <p:sp>
        <p:nvSpPr>
          <p:cNvPr id="7" name="直角三角形 6"/>
          <p:cNvSpPr/>
          <p:nvPr>
            <p:custDataLst>
              <p:tags r:id="rId6"/>
            </p:custDataLst>
          </p:nvPr>
        </p:nvSpPr>
        <p:spPr>
          <a:xfrm>
            <a:off x="0" y="3621088"/>
            <a:ext cx="12192000" cy="3236912"/>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2400" noProof="1">
              <a:cs typeface="+mn-ea"/>
            </a:endParaRPr>
          </a:p>
        </p:txBody>
      </p:sp>
      <p:sp>
        <p:nvSpPr>
          <p:cNvPr id="8" name="直角三角形 7"/>
          <p:cNvSpPr/>
          <p:nvPr>
            <p:custDataLst>
              <p:tags r:id="rId7"/>
            </p:custDataLst>
          </p:nvPr>
        </p:nvSpPr>
        <p:spPr>
          <a:xfrm flipH="1">
            <a:off x="0" y="3048000"/>
            <a:ext cx="12192000" cy="3813175"/>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2400" noProof="1">
              <a:cs typeface="+mn-ea"/>
            </a:endParaRPr>
          </a:p>
        </p:txBody>
      </p:sp>
      <p:sp>
        <p:nvSpPr>
          <p:cNvPr id="2" name="标题 1"/>
          <p:cNvSpPr>
            <a:spLocks noGrp="1"/>
          </p:cNvSpPr>
          <p:nvPr>
            <p:ph type="ctrTitle" hasCustomPrompt="1"/>
            <p:custDataLst>
              <p:tags r:id="rId8"/>
            </p:custDataLst>
          </p:nvPr>
        </p:nvSpPr>
        <p:spPr>
          <a:xfrm>
            <a:off x="6667500" y="4614350"/>
            <a:ext cx="5435600" cy="1053581"/>
          </a:xfrm>
          <a:noFill/>
        </p:spPr>
        <p:txBody>
          <a:bodyPr anchor="b">
            <a:normAutofit/>
          </a:bodyPr>
          <a:lstStyle>
            <a:lvl1pPr algn="r">
              <a:defRPr sz="4800" b="1">
                <a:solidFill>
                  <a:schemeClr val="tx1"/>
                </a:solidFill>
              </a:defRPr>
            </a:lvl1pPr>
          </a:lstStyle>
          <a:p>
            <a:r>
              <a:rPr lang="zh-CN" altLang="en-US" noProof="1"/>
              <a:t>单击此处编辑标题</a:t>
            </a:r>
            <a:endParaRPr lang="zh-CN" altLang="en-US" noProof="1"/>
          </a:p>
        </p:txBody>
      </p:sp>
      <p:sp>
        <p:nvSpPr>
          <p:cNvPr id="3" name="副标题 2"/>
          <p:cNvSpPr>
            <a:spLocks noGrp="1"/>
          </p:cNvSpPr>
          <p:nvPr>
            <p:ph type="subTitle" idx="1"/>
            <p:custDataLst>
              <p:tags r:id="rId9"/>
            </p:custDataLst>
          </p:nvPr>
        </p:nvSpPr>
        <p:spPr>
          <a:xfrm>
            <a:off x="6667500" y="5739996"/>
            <a:ext cx="5435600" cy="504000"/>
          </a:xfrm>
          <a:noFill/>
        </p:spPr>
        <p:txBody>
          <a:bodyPr>
            <a:normAutofit/>
          </a:bodyPr>
          <a:lstStyle>
            <a:lvl1pPr marL="0" indent="0" algn="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endParaRPr lang="zh-CN" altLang="en-US" noProof="1"/>
          </a:p>
        </p:txBody>
      </p:sp>
      <p:sp>
        <p:nvSpPr>
          <p:cNvPr id="9" name="日期占位符 3"/>
          <p:cNvSpPr>
            <a:spLocks noGrp="1"/>
          </p:cNvSpPr>
          <p:nvPr>
            <p:ph type="dt" sz="half" idx="10"/>
            <p:custDataLst>
              <p:tags r:id="rId10"/>
            </p:custDataLst>
          </p:nvPr>
        </p:nvSpPr>
        <p:spPr/>
        <p:txBody>
          <a:bodyPr/>
          <a:lstStyle>
            <a:lvl1pPr>
              <a:defRPr/>
            </a:lvl1pPr>
          </a:lstStyle>
          <a:p>
            <a:fld id="{873C7D70-8E99-407D-9698-1A536F811380}" type="datetimeFigureOut">
              <a:rPr lang="zh-CN" altLang="en-US"/>
            </a:fld>
            <a:endParaRPr lang="zh-CN" altLang="en-US"/>
          </a:p>
        </p:txBody>
      </p:sp>
      <p:sp>
        <p:nvSpPr>
          <p:cNvPr id="10" name="页脚占位符 4"/>
          <p:cNvSpPr>
            <a:spLocks noGrp="1"/>
          </p:cNvSpPr>
          <p:nvPr>
            <p:ph type="ftr" sz="quarter" idx="11"/>
            <p:custDataLst>
              <p:tags r:id="rId11"/>
            </p:custDataLst>
          </p:nvPr>
        </p:nvSpPr>
        <p:spPr/>
        <p:txBody>
          <a:bodyPr/>
          <a:lstStyle>
            <a:lvl1pPr>
              <a:defRPr/>
            </a:lvl1pPr>
          </a:lstStyle>
          <a:p>
            <a:endParaRPr lang="zh-CN" altLang="en-US"/>
          </a:p>
        </p:txBody>
      </p:sp>
      <p:sp>
        <p:nvSpPr>
          <p:cNvPr id="11" name="灯片编号占位符 5"/>
          <p:cNvSpPr>
            <a:spLocks noGrp="1"/>
          </p:cNvSpPr>
          <p:nvPr>
            <p:ph type="sldNum" sz="quarter" idx="12"/>
            <p:custDataLst>
              <p:tags r:id="rId12"/>
            </p:custDataLst>
          </p:nvPr>
        </p:nvSpPr>
        <p:spPr/>
        <p:txBody>
          <a:bodyPr/>
          <a:lstStyle>
            <a:lvl1pPr>
              <a:defRPr/>
            </a:lvl1pPr>
          </a:lstStyle>
          <a:p>
            <a:fld id="{52DE6053-26C6-421E-851C-27EF32B258D9}" type="slidenum">
              <a:rPr lang="zh-CN" altLang="en-US"/>
            </a:fld>
            <a:endParaRPr lang="zh-CN" altLang="en-US"/>
          </a:p>
        </p:txBody>
      </p:sp>
    </p:spTree>
  </p:cSld>
  <p:clrMapOvr>
    <a:masterClrMapping/>
  </p:clrMapOvr>
  <p:transition>
    <p:newsflash/>
  </p:transition>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custDataLst>
              <p:tags r:id="rId2"/>
            </p:custDataLst>
          </p:nvPr>
        </p:nvSpPr>
        <p:spPr>
          <a:xfrm>
            <a:off x="669930" y="952508"/>
            <a:ext cx="10852237" cy="5388907"/>
          </a:xfrm>
        </p:spPr>
        <p:txBody>
          <a:bodyPr/>
          <a:lstStyle>
            <a:lvl1pPr>
              <a:defRPr/>
            </a:lvl1pPr>
          </a:lstStyle>
          <a:p>
            <a:pPr lvl="0"/>
            <a:r>
              <a:rPr lang="zh-CN" altLang="en-US" noProof="1">
                <a:sym typeface="+mn-ea"/>
              </a:rPr>
              <a:t>单击此处</a:t>
            </a:r>
            <a:r>
              <a:rPr lang="zh-CN" altLang="en-US" noProof="1"/>
              <a:t>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3" name="日期占位符 3"/>
          <p:cNvSpPr>
            <a:spLocks noGrp="1"/>
          </p:cNvSpPr>
          <p:nvPr>
            <p:ph type="dt" sz="half" idx="14"/>
            <p:custDataLst>
              <p:tags r:id="rId3"/>
            </p:custDataLst>
          </p:nvPr>
        </p:nvSpPr>
        <p:spPr/>
        <p:txBody>
          <a:bodyPr/>
          <a:lstStyle>
            <a:lvl1pPr>
              <a:defRPr/>
            </a:lvl1pPr>
          </a:lstStyle>
          <a:p>
            <a:fld id="{760FBDFE-C587-4B4C-A407-44438C67B59E}" type="datetimeFigureOut">
              <a:rPr lang="zh-CN" altLang="en-US" smtClean="0"/>
            </a:fld>
            <a:endParaRPr lang="zh-CN" altLang="en-US"/>
          </a:p>
        </p:txBody>
      </p:sp>
      <p:sp>
        <p:nvSpPr>
          <p:cNvPr id="4" name="页脚占位符 4"/>
          <p:cNvSpPr>
            <a:spLocks noGrp="1"/>
          </p:cNvSpPr>
          <p:nvPr>
            <p:ph type="ftr" sz="quarter" idx="15"/>
            <p:custDataLst>
              <p:tags r:id="rId4"/>
            </p:custDataLst>
          </p:nvPr>
        </p:nvSpPr>
        <p:spPr/>
        <p:txBody>
          <a:bodyPr/>
          <a:lstStyle>
            <a:lvl1pPr>
              <a:defRPr/>
            </a:lvl1pPr>
          </a:lstStyle>
          <a:p>
            <a:endParaRPr lang="zh-CN" altLang="en-US"/>
          </a:p>
        </p:txBody>
      </p:sp>
      <p:sp>
        <p:nvSpPr>
          <p:cNvPr id="5" name="灯片编号占位符 5"/>
          <p:cNvSpPr>
            <a:spLocks noGrp="1"/>
          </p:cNvSpPr>
          <p:nvPr>
            <p:ph type="sldNum" sz="quarter" idx="16"/>
            <p:custDataLst>
              <p:tags r:id="rId5"/>
            </p:custDataLst>
          </p:nvPr>
        </p:nvSpPr>
        <p:spPr/>
        <p:txBody>
          <a:bodyPr/>
          <a:lstStyle>
            <a:lvl1pPr>
              <a:defRPr/>
            </a:lvl1p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13" name="图片 12"/>
          <p:cNvPicPr>
            <a:picLocks noChangeAspect="1"/>
          </p:cNvPicPr>
          <p:nvPr>
            <p:custDataLst>
              <p:tags r:id="rId2"/>
            </p:custDataLst>
          </p:nvPr>
        </p:nvPicPr>
        <p:blipFill rotWithShape="1">
          <a:blip r:embed="rId3">
            <a:extLst>
              <a:ext uri="{28A0092B-C50C-407E-A947-70E740481C1C}">
                <a14:useLocalDpi xmlns:a14="http://schemas.microsoft.com/office/drawing/2010/main" val="0"/>
              </a:ext>
            </a:extLst>
          </a:blip>
          <a:srcRect t="9387" b="34447"/>
          <a:stretch>
            <a:fillRect/>
          </a:stretch>
        </p:blipFill>
        <p:spPr>
          <a:xfrm>
            <a:off x="1" y="-2"/>
            <a:ext cx="12191999" cy="4542287"/>
          </a:xfrm>
          <a:prstGeom prst="rect">
            <a:avLst/>
          </a:prstGeom>
        </p:spPr>
      </p:pic>
      <p:sp>
        <p:nvSpPr>
          <p:cNvPr id="5" name="矩形 4"/>
          <p:cNvSpPr/>
          <p:nvPr>
            <p:custDataLst>
              <p:tags r:id="rId4"/>
            </p:custDataLst>
          </p:nvPr>
        </p:nvSpPr>
        <p:spPr>
          <a:xfrm>
            <a:off x="0" y="5637213"/>
            <a:ext cx="12192000" cy="1220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2400" noProof="1">
              <a:cs typeface="+mn-ea"/>
            </a:endParaRPr>
          </a:p>
        </p:txBody>
      </p:sp>
      <p:sp>
        <p:nvSpPr>
          <p:cNvPr id="6" name="等腰三角形 5"/>
          <p:cNvSpPr/>
          <p:nvPr>
            <p:custDataLst>
              <p:tags r:id="rId5"/>
            </p:custDataLst>
          </p:nvPr>
        </p:nvSpPr>
        <p:spPr>
          <a:xfrm rot="5400000" flipV="1">
            <a:off x="4187031" y="-1146968"/>
            <a:ext cx="3817937" cy="12192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2400" noProof="1">
              <a:cs typeface="+mn-ea"/>
            </a:endParaRPr>
          </a:p>
        </p:txBody>
      </p:sp>
      <p:sp>
        <p:nvSpPr>
          <p:cNvPr id="7" name="直角三角形 6"/>
          <p:cNvSpPr/>
          <p:nvPr>
            <p:custDataLst>
              <p:tags r:id="rId6"/>
            </p:custDataLst>
          </p:nvPr>
        </p:nvSpPr>
        <p:spPr>
          <a:xfrm>
            <a:off x="0" y="3621088"/>
            <a:ext cx="12192000" cy="3236912"/>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2400" noProof="1">
              <a:cs typeface="+mn-ea"/>
            </a:endParaRPr>
          </a:p>
        </p:txBody>
      </p:sp>
      <p:sp>
        <p:nvSpPr>
          <p:cNvPr id="8" name="直角三角形 7"/>
          <p:cNvSpPr/>
          <p:nvPr>
            <p:custDataLst>
              <p:tags r:id="rId7"/>
            </p:custDataLst>
          </p:nvPr>
        </p:nvSpPr>
        <p:spPr>
          <a:xfrm flipH="1">
            <a:off x="0" y="3044825"/>
            <a:ext cx="12192000" cy="3813175"/>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2400" noProof="1">
              <a:cs typeface="+mn-ea"/>
            </a:endParaRPr>
          </a:p>
        </p:txBody>
      </p:sp>
      <p:sp>
        <p:nvSpPr>
          <p:cNvPr id="2" name="标题 1"/>
          <p:cNvSpPr>
            <a:spLocks noGrp="1"/>
          </p:cNvSpPr>
          <p:nvPr>
            <p:ph type="title" hasCustomPrompt="1"/>
            <p:custDataLst>
              <p:tags r:id="rId8"/>
            </p:custDataLst>
          </p:nvPr>
        </p:nvSpPr>
        <p:spPr>
          <a:xfrm>
            <a:off x="7429500" y="4290060"/>
            <a:ext cx="4425950" cy="1175385"/>
          </a:xfrm>
        </p:spPr>
        <p:txBody>
          <a:bodyPr rIns="25400" rtlCol="0" anchor="b">
            <a:noAutofit/>
          </a:bodyPr>
          <a:lstStyle>
            <a:lvl1pPr marL="0" marR="0" algn="r" defTabSz="914400" rtl="0" eaLnBrk="1" fontAlgn="auto" latinLnBrk="0" hangingPunct="1">
              <a:lnSpc>
                <a:spcPct val="100000"/>
              </a:lnSpc>
              <a:buNone/>
              <a:defRPr kumimoji="0" lang="zh-CN" altLang="en-US" sz="6600" b="1" i="0" u="none" strike="noStrike" kern="1200" cap="none" spc="6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lang="zh-CN" altLang="en-US" noProof="1">
                <a:sym typeface="+mn-ea"/>
              </a:rPr>
              <a:t>编辑标题</a:t>
            </a:r>
            <a:endParaRPr noProof="1">
              <a:sym typeface="+mn-ea"/>
            </a:endParaRPr>
          </a:p>
        </p:txBody>
      </p:sp>
      <p:sp>
        <p:nvSpPr>
          <p:cNvPr id="14" name="文本占位符 13"/>
          <p:cNvSpPr>
            <a:spLocks noGrp="1"/>
          </p:cNvSpPr>
          <p:nvPr>
            <p:ph type="body" sz="quarter" idx="14" hasCustomPrompt="1"/>
            <p:custDataLst>
              <p:tags r:id="rId9"/>
            </p:custDataLst>
          </p:nvPr>
        </p:nvSpPr>
        <p:spPr>
          <a:xfrm>
            <a:off x="7429499" y="5540698"/>
            <a:ext cx="4425810" cy="691347"/>
          </a:xfrm>
        </p:spPr>
        <p:txBody>
          <a:bodyPr>
            <a:normAutofit/>
          </a:bodyPr>
          <a:lstStyle>
            <a:lvl1pPr marL="0" indent="0" algn="r">
              <a:buNone/>
              <a:defRPr sz="3200"/>
            </a:lvl1pPr>
            <a:lvl2pPr marL="457200" indent="0">
              <a:buNone/>
              <a:defRPr/>
            </a:lvl2pPr>
          </a:lstStyle>
          <a:p>
            <a:pPr lvl="0"/>
            <a:r>
              <a:rPr lang="zh-CN" altLang="en-US" noProof="1"/>
              <a:t>编辑文本</a:t>
            </a:r>
            <a:endParaRPr lang="zh-CN" altLang="en-US" noProof="1"/>
          </a:p>
        </p:txBody>
      </p:sp>
      <p:sp>
        <p:nvSpPr>
          <p:cNvPr id="9" name="日期占位符 2"/>
          <p:cNvSpPr>
            <a:spLocks noGrp="1"/>
          </p:cNvSpPr>
          <p:nvPr>
            <p:ph type="dt" sz="half" idx="15"/>
            <p:custDataLst>
              <p:tags r:id="rId10"/>
            </p:custDataLst>
          </p:nvPr>
        </p:nvSpPr>
        <p:spPr/>
        <p:txBody>
          <a:bodyPr/>
          <a:lstStyle>
            <a:lvl1pPr>
              <a:defRPr/>
            </a:lvl1pPr>
          </a:lstStyle>
          <a:p>
            <a:pPr>
              <a:defRPr/>
            </a:pPr>
            <a:endParaRPr lang="zh-CN" altLang="en-US"/>
          </a:p>
        </p:txBody>
      </p:sp>
      <p:sp>
        <p:nvSpPr>
          <p:cNvPr id="10" name="页脚占位符 3"/>
          <p:cNvSpPr>
            <a:spLocks noGrp="1"/>
          </p:cNvSpPr>
          <p:nvPr>
            <p:ph type="ftr" sz="quarter" idx="16"/>
            <p:custDataLst>
              <p:tags r:id="rId11"/>
            </p:custDataLst>
          </p:nvPr>
        </p:nvSpPr>
        <p:spPr/>
        <p:txBody>
          <a:bodyPr/>
          <a:lstStyle>
            <a:lvl1pPr>
              <a:defRPr/>
            </a:lvl1pPr>
          </a:lstStyle>
          <a:p>
            <a:pPr>
              <a:defRPr/>
            </a:pPr>
            <a:endParaRPr lang="zh-CN" altLang="en-US"/>
          </a:p>
        </p:txBody>
      </p:sp>
      <p:sp>
        <p:nvSpPr>
          <p:cNvPr id="11" name="灯片编号占位符 4"/>
          <p:cNvSpPr>
            <a:spLocks noGrp="1"/>
          </p:cNvSpPr>
          <p:nvPr>
            <p:ph type="sldNum" sz="quarter" idx="17"/>
            <p:custDataLst>
              <p:tags r:id="rId12"/>
            </p:custDataLst>
          </p:nvPr>
        </p:nvSpPr>
        <p:spPr/>
        <p:txBody>
          <a:bodyPr/>
          <a:lstStyle>
            <a:lvl1pPr>
              <a:defRPr/>
            </a:lvl1pPr>
          </a:lstStyle>
          <a:p>
            <a:pPr>
              <a:defRPr/>
            </a:pPr>
            <a:fld id="{4FC38A87-77AC-48C7-9F0B-A360E0E07000}" type="slidenum">
              <a:rPr lang="zh-CN" altLang="en-US"/>
            </a:fld>
            <a:endParaRPr lang="zh-CN" alt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lstStyle/>
          <a:p>
            <a:pPr lvl="0" eaLnBrk="1" hangingPunct="1">
              <a:lnSpc>
                <a:spcPct val="100000"/>
              </a:lnSpc>
              <a:buNone/>
            </a:pPr>
            <a:fld id="{9A0DB2DC-4C9A-4742-B13C-FB6460FD3503}" type="slidenum">
              <a:rPr lang="zh-CN" altLang="en-US" dirty="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rtlCol="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lang="zh-CN" altLang="en-US" noProof="1">
                <a:sym typeface="+mn-ea"/>
              </a:rPr>
              <a:t>单击此处编辑母版标题样式</a:t>
            </a:r>
            <a:endParaRPr noProof="1">
              <a:sym typeface="+mn-ea"/>
            </a:endParaRPr>
          </a:p>
        </p:txBody>
      </p:sp>
      <p:sp>
        <p:nvSpPr>
          <p:cNvPr id="3" name="内容占位符 2"/>
          <p:cNvSpPr>
            <a:spLocks noGrp="1"/>
          </p:cNvSpPr>
          <p:nvPr>
            <p:ph idx="1"/>
            <p:custDataLst>
              <p:tags r:id="rId3"/>
            </p:custDataLst>
          </p:nvPr>
        </p:nvSpPr>
        <p:spPr>
          <a:xfrm>
            <a:off x="669882" y="952508"/>
            <a:ext cx="10852237" cy="5388907"/>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lang="zh-CN" altLang="en-US" noProof="1">
                <a:sym typeface="+mn-ea"/>
              </a:rPr>
              <a:t>单击此处编辑母版文本样式</a:t>
            </a:r>
            <a:endParaRPr lang="zh-CN" altLang="en-US" noProof="1">
              <a:sym typeface="+mn-ea"/>
            </a:endParaRPr>
          </a:p>
          <a:p>
            <a:pPr lvl="1"/>
            <a:r>
              <a:rPr lang="zh-CN" altLang="en-US" noProof="1">
                <a:sym typeface="+mn-ea"/>
              </a:rPr>
              <a:t>第二级</a:t>
            </a:r>
            <a:endParaRPr lang="zh-CN" altLang="en-US" noProof="1">
              <a:sym typeface="+mn-ea"/>
            </a:endParaRPr>
          </a:p>
          <a:p>
            <a:pPr lvl="2"/>
            <a:r>
              <a:rPr lang="zh-CN" altLang="en-US" noProof="1">
                <a:sym typeface="+mn-ea"/>
              </a:rPr>
              <a:t>第三级</a:t>
            </a:r>
            <a:endParaRPr lang="zh-CN" altLang="en-US" noProof="1">
              <a:sym typeface="+mn-ea"/>
            </a:endParaRPr>
          </a:p>
          <a:p>
            <a:pPr lvl="3"/>
            <a:r>
              <a:rPr lang="zh-CN" altLang="en-US" noProof="1">
                <a:sym typeface="+mn-ea"/>
              </a:rPr>
              <a:t>第四级</a:t>
            </a:r>
            <a:endParaRPr lang="zh-CN" altLang="en-US" noProof="1">
              <a:sym typeface="+mn-ea"/>
            </a:endParaRPr>
          </a:p>
          <a:p>
            <a:pPr lvl="4"/>
            <a:r>
              <a:rPr lang="zh-CN" altLang="en-US" noProof="1">
                <a:sym typeface="+mn-ea"/>
              </a:rPr>
              <a:t>第五级</a:t>
            </a:r>
            <a:endParaRPr noProof="1">
              <a:sym typeface="+mn-ea"/>
            </a:endParaRPr>
          </a:p>
        </p:txBody>
      </p:sp>
      <p:sp>
        <p:nvSpPr>
          <p:cNvPr id="4" name="日期占位符 3"/>
          <p:cNvSpPr>
            <a:spLocks noGrp="1"/>
          </p:cNvSpPr>
          <p:nvPr>
            <p:ph type="dt" sz="half" idx="10"/>
            <p:custDataLst>
              <p:tags r:id="rId4"/>
            </p:custDataLst>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custDataLst>
              <p:tags r:id="rId5"/>
            </p:custDataLst>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custDataLst>
              <p:tags r:id="rId6"/>
            </p:custDataLst>
          </p:nvPr>
        </p:nvSpPr>
        <p:spPr/>
        <p:txBody>
          <a:bodyPr/>
          <a:lstStyle>
            <a:lvl1pPr>
              <a:defRPr/>
            </a:lvl1pPr>
          </a:lstStyle>
          <a:p>
            <a:pPr lvl="0" eaLnBrk="1" hangingPunct="1">
              <a:lnSpc>
                <a:spcPct val="100000"/>
              </a:lnSpc>
              <a:buNone/>
            </a:pPr>
            <a:fld id="{9A0DB2DC-4C9A-4742-B13C-FB6460FD3503}" type="slidenum">
              <a:rPr lang="zh-CN" altLang="en-US" dirty="0"/>
            </a:fld>
            <a:endParaRPr lang="zh-CN" altLang="en-US" dirty="0"/>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5" name="Freeform 6"/>
          <p:cNvSpPr>
            <a:spLocks noChangeArrowheads="1"/>
          </p:cNvSpPr>
          <p:nvPr>
            <p:custDataLst>
              <p:tags r:id="rId2"/>
            </p:custDataLst>
          </p:nvPr>
        </p:nvSpPr>
        <p:spPr bwMode="auto">
          <a:xfrm>
            <a:off x="0" y="3879850"/>
            <a:ext cx="4992688" cy="2978150"/>
          </a:xfrm>
          <a:custGeom>
            <a:avLst/>
            <a:gdLst>
              <a:gd name="T0" fmla="*/ 0 w 2348"/>
              <a:gd name="T1" fmla="*/ 0 h 1407"/>
              <a:gd name="T2" fmla="*/ 2348 w 2348"/>
              <a:gd name="T3" fmla="*/ 1407 h 1407"/>
              <a:gd name="T4" fmla="*/ 0 w 2348"/>
              <a:gd name="T5" fmla="*/ 1407 h 1407"/>
              <a:gd name="T6" fmla="*/ 0 w 2348"/>
              <a:gd name="T7" fmla="*/ 0 h 1407"/>
            </a:gdLst>
            <a:ahLst/>
            <a:cxnLst>
              <a:cxn ang="0">
                <a:pos x="T0" y="T1"/>
              </a:cxn>
              <a:cxn ang="0">
                <a:pos x="T2" y="T3"/>
              </a:cxn>
              <a:cxn ang="0">
                <a:pos x="T4" y="T5"/>
              </a:cxn>
              <a:cxn ang="0">
                <a:pos x="T6" y="T7"/>
              </a:cxn>
            </a:cxnLst>
            <a:rect l="0" t="0" r="r" b="b"/>
            <a:pathLst>
              <a:path w="2348" h="1407">
                <a:moveTo>
                  <a:pt x="0" y="0"/>
                </a:moveTo>
                <a:lnTo>
                  <a:pt x="2348" y="1407"/>
                </a:lnTo>
                <a:lnTo>
                  <a:pt x="0" y="1407"/>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lIns="121913" tIns="60956" rIns="121913" bIns="60956"/>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defRPr/>
            </a:pPr>
            <a:endParaRPr lang="zh-CN" altLang="en-US"/>
          </a:p>
        </p:txBody>
      </p:sp>
      <p:sp>
        <p:nvSpPr>
          <p:cNvPr id="6" name="Freeform 7"/>
          <p:cNvSpPr>
            <a:spLocks noChangeArrowheads="1"/>
          </p:cNvSpPr>
          <p:nvPr>
            <p:custDataLst>
              <p:tags r:id="rId3"/>
            </p:custDataLst>
          </p:nvPr>
        </p:nvSpPr>
        <p:spPr bwMode="auto">
          <a:xfrm>
            <a:off x="2830513" y="4400550"/>
            <a:ext cx="9361487" cy="2457450"/>
          </a:xfrm>
          <a:custGeom>
            <a:avLst/>
            <a:gdLst>
              <a:gd name="T0" fmla="*/ 4403 w 4403"/>
              <a:gd name="T1" fmla="*/ 0 h 1161"/>
              <a:gd name="T2" fmla="*/ 4403 w 4403"/>
              <a:gd name="T3" fmla="*/ 1161 h 1161"/>
              <a:gd name="T4" fmla="*/ 0 w 4403"/>
              <a:gd name="T5" fmla="*/ 1161 h 1161"/>
              <a:gd name="T6" fmla="*/ 4403 w 4403"/>
              <a:gd name="T7" fmla="*/ 0 h 1161"/>
            </a:gdLst>
            <a:ahLst/>
            <a:cxnLst>
              <a:cxn ang="0">
                <a:pos x="T0" y="T1"/>
              </a:cxn>
              <a:cxn ang="0">
                <a:pos x="T2" y="T3"/>
              </a:cxn>
              <a:cxn ang="0">
                <a:pos x="T4" y="T5"/>
              </a:cxn>
              <a:cxn ang="0">
                <a:pos x="T6" y="T7"/>
              </a:cxn>
            </a:cxnLst>
            <a:rect l="0" t="0" r="r" b="b"/>
            <a:pathLst>
              <a:path w="4403" h="1161">
                <a:moveTo>
                  <a:pt x="4403" y="0"/>
                </a:moveTo>
                <a:lnTo>
                  <a:pt x="4403" y="1161"/>
                </a:lnTo>
                <a:lnTo>
                  <a:pt x="0" y="1161"/>
                </a:lnTo>
                <a:lnTo>
                  <a:pt x="4403"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lIns="121913" tIns="60956" rIns="121913" bIns="60956"/>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defRPr/>
            </a:pPr>
            <a:endParaRPr lang="zh-CN" altLang="en-US"/>
          </a:p>
        </p:txBody>
      </p:sp>
      <p:sp>
        <p:nvSpPr>
          <p:cNvPr id="7" name="直接连接符 11"/>
          <p:cNvSpPr>
            <a:spLocks noChangeShapeType="1"/>
          </p:cNvSpPr>
          <p:nvPr>
            <p:custDataLst>
              <p:tags r:id="rId4"/>
            </p:custDataLst>
          </p:nvPr>
        </p:nvSpPr>
        <p:spPr bwMode="auto">
          <a:xfrm>
            <a:off x="1920875" y="2790825"/>
            <a:ext cx="5219700" cy="1588"/>
          </a:xfrm>
          <a:prstGeom prst="line">
            <a:avLst/>
          </a:prstGeom>
          <a:noFill/>
          <a:ln w="6350">
            <a:solidFill>
              <a:schemeClr val="accent1"/>
            </a:solidFill>
            <a:bevel/>
          </a:ln>
          <a:extLst>
            <a:ext uri="{909E8E84-426E-40DD-AFC4-6F175D3DCCD1}">
              <a14:hiddenFill xmlns:a14="http://schemas.microsoft.com/office/drawing/2010/main">
                <a:noFill/>
              </a14:hiddenFill>
            </a:ext>
          </a:extLst>
        </p:spPr>
        <p:txBody>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defRPr/>
            </a:pPr>
            <a:endParaRPr lang="zh-CN" altLang="en-US" sz="1900">
              <a:solidFill>
                <a:schemeClr val="accent1"/>
              </a:solidFill>
              <a:sym typeface="Arial" panose="020B0604020202020204" pitchFamily="34" charset="0"/>
            </a:endParaRPr>
          </a:p>
        </p:txBody>
      </p:sp>
      <p:sp>
        <p:nvSpPr>
          <p:cNvPr id="2" name="标题 1"/>
          <p:cNvSpPr>
            <a:spLocks noGrp="1"/>
          </p:cNvSpPr>
          <p:nvPr>
            <p:ph type="title" hasCustomPrompt="1"/>
            <p:custDataLst>
              <p:tags r:id="rId5"/>
            </p:custDataLst>
          </p:nvPr>
        </p:nvSpPr>
        <p:spPr>
          <a:xfrm>
            <a:off x="1675735" y="3503613"/>
            <a:ext cx="5464840" cy="1058408"/>
          </a:xfrm>
        </p:spPr>
        <p:txBody>
          <a:bodyPr rIns="63500">
            <a:noAutofit/>
          </a:bodyPr>
          <a:lstStyle>
            <a:lvl1pPr algn="r">
              <a:defRPr sz="4800" u="none" strike="noStrike" kern="1200" cap="none" spc="300" normalizeH="0">
                <a:solidFill>
                  <a:schemeClr val="tx1"/>
                </a:solidFill>
                <a:uFillTx/>
                <a:latin typeface="微软雅黑" panose="020B0503020204020204" charset="-122"/>
                <a:ea typeface="微软雅黑" panose="020B0503020204020204" charset="-122"/>
              </a:defRPr>
            </a:lvl1pPr>
          </a:lstStyle>
          <a:p>
            <a:r>
              <a:rPr lang="zh-CN" altLang="en-US" noProof="1"/>
              <a:t>单击此处编辑标题</a:t>
            </a:r>
            <a:endParaRPr lang="zh-CN" altLang="en-US" noProof="1"/>
          </a:p>
        </p:txBody>
      </p:sp>
      <p:sp>
        <p:nvSpPr>
          <p:cNvPr id="3" name="文本占位符 2"/>
          <p:cNvSpPr>
            <a:spLocks noGrp="1"/>
          </p:cNvSpPr>
          <p:nvPr>
            <p:ph type="body" idx="1" hasCustomPrompt="1"/>
            <p:custDataLst>
              <p:tags r:id="rId6"/>
            </p:custDataLst>
          </p:nvPr>
        </p:nvSpPr>
        <p:spPr>
          <a:xfrm>
            <a:off x="1675735" y="2856230"/>
            <a:ext cx="5464840" cy="586804"/>
          </a:xfrm>
        </p:spPr>
        <p:txBody>
          <a:bodyPr tIns="38100" rIns="76200" bIns="38100" anchor="ctr">
            <a:noAutofit/>
          </a:bodyPr>
          <a:lstStyle>
            <a:lvl1pPr marL="0" indent="0" algn="r" eaLnBrk="1" fontAlgn="base" latinLnBrk="0" hangingPunct="1">
              <a:buNone/>
              <a:defRPr kumimoji="0" lang="zh-CN" altLang="en-US" sz="3200" b="0" i="0" u="none" strike="noStrike" kern="1200" cap="none" spc="150" normalizeH="0" baseline="0" noProof="1">
                <a:solidFill>
                  <a:schemeClr val="tx1"/>
                </a:solidFill>
                <a:uFillTx/>
                <a:latin typeface="微软雅黑" panose="020B0503020204020204" charset="-122"/>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编辑文本</a:t>
            </a:r>
            <a:endParaRPr lang="zh-CN" altLang="en-US" noProof="1"/>
          </a:p>
        </p:txBody>
      </p:sp>
      <p:sp>
        <p:nvSpPr>
          <p:cNvPr id="12" name="文本占位符 11"/>
          <p:cNvSpPr>
            <a:spLocks noGrp="1"/>
          </p:cNvSpPr>
          <p:nvPr>
            <p:ph type="body" sz="quarter" idx="13" hasCustomPrompt="1"/>
            <p:custDataLst>
              <p:tags r:id="rId7"/>
            </p:custDataLst>
          </p:nvPr>
        </p:nvSpPr>
        <p:spPr>
          <a:xfrm>
            <a:off x="1675775" y="2383625"/>
            <a:ext cx="5464800" cy="356400"/>
          </a:xfrm>
        </p:spPr>
        <p:txBody>
          <a:bodyPr anchor="b"/>
          <a:lstStyle>
            <a:lvl1pPr marL="0" indent="0" algn="r">
              <a:buNone/>
              <a:defRPr>
                <a:solidFill>
                  <a:schemeClr val="tx1"/>
                </a:solidFill>
              </a:defRPr>
            </a:lvl1pPr>
            <a:lvl2pPr marL="457200" indent="0">
              <a:buNone/>
              <a:defRPr/>
            </a:lvl2pPr>
          </a:lstStyle>
          <a:p>
            <a:pPr lvl="0"/>
            <a:r>
              <a:rPr lang="zh-CN" altLang="en-US" noProof="1"/>
              <a:t>编辑文本</a:t>
            </a:r>
            <a:endParaRPr lang="zh-CN" altLang="en-US" noProof="1"/>
          </a:p>
        </p:txBody>
      </p:sp>
      <p:sp>
        <p:nvSpPr>
          <p:cNvPr id="8" name="日期占位符 3"/>
          <p:cNvSpPr>
            <a:spLocks noGrp="1"/>
          </p:cNvSpPr>
          <p:nvPr>
            <p:ph type="dt" sz="half" idx="14"/>
            <p:custDataLst>
              <p:tags r:id="rId8"/>
            </p:custDataLst>
          </p:nvPr>
        </p:nvSpPr>
        <p:spPr/>
        <p:txBody>
          <a:bodyPr/>
          <a:lstStyle>
            <a:lvl1pPr>
              <a:defRPr/>
            </a:lvl1pPr>
          </a:lstStyle>
          <a:p>
            <a:pPr>
              <a:defRPr/>
            </a:pPr>
            <a:endParaRPr lang="zh-CN" altLang="en-US"/>
          </a:p>
        </p:txBody>
      </p:sp>
      <p:sp>
        <p:nvSpPr>
          <p:cNvPr id="9" name="页脚占位符 4"/>
          <p:cNvSpPr>
            <a:spLocks noGrp="1"/>
          </p:cNvSpPr>
          <p:nvPr>
            <p:ph type="ftr" sz="quarter" idx="15"/>
            <p:custDataLst>
              <p:tags r:id="rId9"/>
            </p:custDataLst>
          </p:nvPr>
        </p:nvSpPr>
        <p:spPr/>
        <p:txBody>
          <a:bodyPr/>
          <a:lstStyle>
            <a:lvl1pPr>
              <a:defRPr/>
            </a:lvl1pPr>
          </a:lstStyle>
          <a:p>
            <a:pPr>
              <a:defRPr/>
            </a:pPr>
            <a:endParaRPr lang="zh-CN" altLang="en-US"/>
          </a:p>
        </p:txBody>
      </p:sp>
      <p:sp>
        <p:nvSpPr>
          <p:cNvPr id="10" name="灯片编号占位符 5"/>
          <p:cNvSpPr>
            <a:spLocks noGrp="1"/>
          </p:cNvSpPr>
          <p:nvPr>
            <p:ph type="sldNum" sz="quarter" idx="16"/>
            <p:custDataLst>
              <p:tags r:id="rId10"/>
            </p:custDataLst>
          </p:nvPr>
        </p:nvSpPr>
        <p:spPr/>
        <p:txBody>
          <a:bodyPr/>
          <a:lstStyle>
            <a:lvl1pPr>
              <a:defRPr/>
            </a:lvl1pPr>
          </a:lstStyle>
          <a:p>
            <a:pPr>
              <a:defRPr/>
            </a:pPr>
            <a:fld id="{DD47DC10-9F80-47CA-9BB0-03FC4730FA43}" type="slidenum">
              <a:rPr lang="zh-CN" altLang="en-US"/>
            </a:fld>
            <a:endParaRPr lang="zh-CN" alt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lang="zh-CN" altLang="en-US" noProof="1">
                <a:sym typeface="+mn-ea"/>
              </a:rPr>
              <a:t>单击此处编辑母版标题样式</a:t>
            </a:r>
            <a:endParaRPr noProof="1">
              <a:sym typeface="+mn-ea"/>
            </a:endParaRPr>
          </a:p>
        </p:txBody>
      </p:sp>
      <p:sp>
        <p:nvSpPr>
          <p:cNvPr id="3" name="内容占位符 2"/>
          <p:cNvSpPr>
            <a:spLocks noGrp="1"/>
          </p:cNvSpPr>
          <p:nvPr>
            <p:ph sz="half" idx="1"/>
            <p:custDataLst>
              <p:tags r:id="rId3"/>
            </p:custDataLst>
          </p:nvPr>
        </p:nvSpPr>
        <p:spPr>
          <a:xfrm>
            <a:off x="669930" y="952508"/>
            <a:ext cx="5283242" cy="5388907"/>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lang="zh-CN" altLang="en-US" noProof="1">
                <a:sym typeface="+mn-ea"/>
              </a:rPr>
              <a:t>单击此处编辑母版文本样式</a:t>
            </a:r>
            <a:endParaRPr lang="zh-CN" altLang="en-US" noProof="1">
              <a:sym typeface="+mn-ea"/>
            </a:endParaRPr>
          </a:p>
          <a:p>
            <a:pPr lvl="1"/>
            <a:r>
              <a:rPr lang="zh-CN" altLang="en-US" noProof="1">
                <a:sym typeface="+mn-ea"/>
              </a:rPr>
              <a:t>第二级</a:t>
            </a:r>
            <a:endParaRPr lang="zh-CN" altLang="en-US" noProof="1">
              <a:sym typeface="+mn-ea"/>
            </a:endParaRPr>
          </a:p>
          <a:p>
            <a:pPr lvl="2"/>
            <a:r>
              <a:rPr lang="zh-CN" altLang="en-US" noProof="1">
                <a:sym typeface="+mn-ea"/>
              </a:rPr>
              <a:t>第三级</a:t>
            </a:r>
            <a:endParaRPr lang="zh-CN" altLang="en-US" noProof="1">
              <a:sym typeface="+mn-ea"/>
            </a:endParaRPr>
          </a:p>
          <a:p>
            <a:pPr lvl="3"/>
            <a:r>
              <a:rPr lang="zh-CN" altLang="en-US" noProof="1">
                <a:sym typeface="+mn-ea"/>
              </a:rPr>
              <a:t>第四级</a:t>
            </a:r>
            <a:endParaRPr lang="zh-CN" altLang="en-US" noProof="1">
              <a:sym typeface="+mn-ea"/>
            </a:endParaRPr>
          </a:p>
          <a:p>
            <a:pPr lvl="4"/>
            <a:r>
              <a:rPr lang="zh-CN" altLang="en-US" noProof="1">
                <a:sym typeface="+mn-ea"/>
              </a:rPr>
              <a:t>第五级</a:t>
            </a:r>
            <a:endParaRPr noProof="1">
              <a:sym typeface="+mn-ea"/>
            </a:endParaRPr>
          </a:p>
        </p:txBody>
      </p:sp>
      <p:sp>
        <p:nvSpPr>
          <p:cNvPr id="4" name="内容占位符 3"/>
          <p:cNvSpPr>
            <a:spLocks noGrp="1"/>
          </p:cNvSpPr>
          <p:nvPr>
            <p:ph sz="half" idx="2"/>
            <p:custDataLst>
              <p:tags r:id="rId4"/>
            </p:custDataLst>
          </p:nvPr>
        </p:nvSpPr>
        <p:spPr>
          <a:xfrm>
            <a:off x="6238877" y="952508"/>
            <a:ext cx="5283242" cy="5388907"/>
          </a:xfrm>
        </p:spPr>
        <p:txBody>
          <a:bodyPr>
            <a:noAutofit/>
          </a:bodyPr>
          <a:lstStyle>
            <a:lvl1pPr>
              <a:defRPr sz="1600">
                <a:latin typeface="微软雅黑" panose="020B0503020204020204" charset="-122"/>
                <a:ea typeface="微软雅黑" panose="020B0503020204020204" charset="-122"/>
              </a:defRPr>
            </a:lvl1pPr>
            <a:lvl2pPr>
              <a:defRPr sz="1600">
                <a:latin typeface="微软雅黑" panose="020B0503020204020204" charset="-122"/>
                <a:ea typeface="微软雅黑" panose="020B0503020204020204" charset="-122"/>
              </a:defRPr>
            </a:lvl2pPr>
            <a:lvl3pPr>
              <a:defRPr sz="1600">
                <a:latin typeface="微软雅黑" panose="020B0503020204020204" charset="-122"/>
                <a:ea typeface="微软雅黑" panose="020B0503020204020204" charset="-122"/>
              </a:defRPr>
            </a:lvl3pPr>
            <a:lvl4pPr>
              <a:defRPr sz="1600">
                <a:latin typeface="微软雅黑" panose="020B0503020204020204" charset="-122"/>
                <a:ea typeface="微软雅黑" panose="020B0503020204020204" charset="-122"/>
              </a:defRPr>
            </a:lvl4pPr>
            <a:lvl5pPr>
              <a:defRPr sz="1600">
                <a:latin typeface="微软雅黑" panose="020B0503020204020204" charset="-122"/>
                <a:ea typeface="微软雅黑" panose="020B0503020204020204" charset="-122"/>
              </a:defRPr>
            </a:lvl5pPr>
          </a:lstStyle>
          <a:p>
            <a:pPr lvl="0"/>
            <a:r>
              <a:rPr lang="zh-CN" altLang="en-US" noProof="1">
                <a:sym typeface="+mn-ea"/>
              </a:rPr>
              <a:t>单击此处</a:t>
            </a:r>
            <a:r>
              <a:rPr lang="zh-CN" altLang="en-US" noProof="1"/>
              <a:t>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日期占位符 3"/>
          <p:cNvSpPr>
            <a:spLocks noGrp="1"/>
          </p:cNvSpPr>
          <p:nvPr>
            <p:ph type="dt" sz="half" idx="10"/>
            <p:custDataLst>
              <p:tags r:id="rId5"/>
            </p:custDataLst>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4"/>
          <p:cNvSpPr>
            <a:spLocks noGrp="1"/>
          </p:cNvSpPr>
          <p:nvPr>
            <p:ph type="ftr" sz="quarter" idx="11"/>
            <p:custDataLst>
              <p:tags r:id="rId6"/>
            </p:custDataLst>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5"/>
          <p:cNvSpPr>
            <a:spLocks noGrp="1"/>
          </p:cNvSpPr>
          <p:nvPr>
            <p:ph type="sldNum" sz="quarter" idx="12"/>
            <p:custDataLst>
              <p:tags r:id="rId7"/>
            </p:custDataLst>
          </p:nvPr>
        </p:nvSpPr>
        <p:spPr/>
        <p:txBody>
          <a:bodyPr/>
          <a:lstStyle>
            <a:lvl1pPr>
              <a:defRPr/>
            </a:lvl1pPr>
          </a:lstStyle>
          <a:p>
            <a:pPr lvl="0" eaLnBrk="1" hangingPunct="1">
              <a:lnSpc>
                <a:spcPct val="100000"/>
              </a:lnSpc>
              <a:buNone/>
            </a:pPr>
            <a:fld id="{9A0DB2DC-4C9A-4742-B13C-FB6460FD3503}" type="slidenum">
              <a:rPr lang="zh-CN" altLang="en-US" dirty="0"/>
            </a:fld>
            <a:endParaRPr lang="zh-CN" altLang="en-US" dirty="0"/>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lang="zh-CN" altLang="en-US" noProof="1">
                <a:sym typeface="+mn-ea"/>
              </a:rPr>
              <a:t>单击此处编辑母版标题样式</a:t>
            </a:r>
            <a:endParaRPr noProof="1">
              <a:sym typeface="+mn-ea"/>
            </a:endParaRPr>
          </a:p>
        </p:txBody>
      </p:sp>
      <p:sp>
        <p:nvSpPr>
          <p:cNvPr id="3" name="文本占位符 2"/>
          <p:cNvSpPr>
            <a:spLocks noGrp="1"/>
          </p:cNvSpPr>
          <p:nvPr>
            <p:ph type="body" idx="1"/>
            <p:custDataLst>
              <p:tags r:id="rId3"/>
            </p:custDataLst>
          </p:nvPr>
        </p:nvSpPr>
        <p:spPr>
          <a:xfrm>
            <a:off x="669930" y="952508"/>
            <a:ext cx="5283242" cy="381003"/>
          </a:xfrm>
        </p:spPr>
        <p:txBody>
          <a:bodyPr tIns="38100" rIns="76200" bIns="3810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微软雅黑" panose="020B0503020204020204" charset="-122"/>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sym typeface="+mn-ea"/>
              </a:rPr>
              <a:t>单击此处</a:t>
            </a:r>
            <a:r>
              <a:rPr lang="zh-CN" altLang="en-US" noProof="1"/>
              <a:t>编辑母版文本样式</a:t>
            </a:r>
            <a:endParaRPr lang="zh-CN" altLang="en-US" noProof="1"/>
          </a:p>
        </p:txBody>
      </p:sp>
      <p:sp>
        <p:nvSpPr>
          <p:cNvPr id="4" name="内容占位符 3"/>
          <p:cNvSpPr>
            <a:spLocks noGrp="1"/>
          </p:cNvSpPr>
          <p:nvPr>
            <p:ph sz="half" idx="2"/>
            <p:custDataLst>
              <p:tags r:id="rId4"/>
            </p:custDataLst>
          </p:nvPr>
        </p:nvSpPr>
        <p:spPr>
          <a:xfrm>
            <a:off x="669925" y="1406525"/>
            <a:ext cx="5283200" cy="4934752"/>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lang="zh-CN" altLang="en-US" noProof="1">
                <a:sym typeface="+mn-ea"/>
              </a:rPr>
              <a:t>单击此处编辑母版文本样式</a:t>
            </a:r>
            <a:endParaRPr lang="zh-CN" altLang="en-US" noProof="1">
              <a:sym typeface="+mn-ea"/>
            </a:endParaRPr>
          </a:p>
          <a:p>
            <a:pPr lvl="1"/>
            <a:r>
              <a:rPr lang="zh-CN" altLang="en-US" noProof="1">
                <a:sym typeface="+mn-ea"/>
              </a:rPr>
              <a:t>第二级</a:t>
            </a:r>
            <a:endParaRPr lang="zh-CN" altLang="en-US" noProof="1">
              <a:sym typeface="+mn-ea"/>
            </a:endParaRPr>
          </a:p>
          <a:p>
            <a:pPr lvl="2"/>
            <a:r>
              <a:rPr lang="zh-CN" altLang="en-US" noProof="1">
                <a:sym typeface="+mn-ea"/>
              </a:rPr>
              <a:t>第三级</a:t>
            </a:r>
            <a:endParaRPr lang="zh-CN" altLang="en-US" noProof="1">
              <a:sym typeface="+mn-ea"/>
            </a:endParaRPr>
          </a:p>
          <a:p>
            <a:pPr lvl="3"/>
            <a:r>
              <a:rPr lang="zh-CN" altLang="en-US" noProof="1">
                <a:sym typeface="+mn-ea"/>
              </a:rPr>
              <a:t>第四级</a:t>
            </a:r>
            <a:endParaRPr lang="zh-CN" altLang="en-US" noProof="1">
              <a:sym typeface="+mn-ea"/>
            </a:endParaRPr>
          </a:p>
          <a:p>
            <a:pPr lvl="4"/>
            <a:r>
              <a:rPr lang="zh-CN" altLang="en-US" noProof="1">
                <a:sym typeface="+mn-ea"/>
              </a:rPr>
              <a:t>第五级</a:t>
            </a:r>
            <a:endParaRPr noProof="1">
              <a:sym typeface="+mn-ea"/>
            </a:endParaRPr>
          </a:p>
        </p:txBody>
      </p:sp>
      <p:sp>
        <p:nvSpPr>
          <p:cNvPr id="5" name="文本占位符 4"/>
          <p:cNvSpPr>
            <a:spLocks noGrp="1"/>
          </p:cNvSpPr>
          <p:nvPr>
            <p:ph type="body" sz="quarter" idx="3"/>
            <p:custDataLst>
              <p:tags r:id="rId5"/>
            </p:custDataLst>
          </p:nvPr>
        </p:nvSpPr>
        <p:spPr>
          <a:xfrm>
            <a:off x="6235750" y="952508"/>
            <a:ext cx="5283242" cy="381003"/>
          </a:xfrm>
        </p:spPr>
        <p:txBody>
          <a:bodyPr tIns="38100" rIns="76200" bIns="38100" rtlCol="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sym typeface="+mn-ea"/>
              </a:rPr>
              <a:t>单击此处编辑母版文本样式</a:t>
            </a:r>
            <a:endParaRPr lang="zh-CN" altLang="en-US" noProof="1">
              <a:sym typeface="+mn-ea"/>
            </a:endParaRPr>
          </a:p>
        </p:txBody>
      </p:sp>
      <p:sp>
        <p:nvSpPr>
          <p:cNvPr id="6" name="内容占位符 5"/>
          <p:cNvSpPr>
            <a:spLocks noGrp="1"/>
          </p:cNvSpPr>
          <p:nvPr>
            <p:ph sz="quarter" idx="4"/>
            <p:custDataLst>
              <p:tags r:id="rId6"/>
            </p:custDataLst>
          </p:nvPr>
        </p:nvSpPr>
        <p:spPr>
          <a:xfrm>
            <a:off x="6235750" y="1406525"/>
            <a:ext cx="5283242" cy="4934752"/>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lang="zh-CN" altLang="en-US" noProof="1">
                <a:sym typeface="+mn-ea"/>
              </a:rPr>
              <a:t>单击此处编辑母版文本样式</a:t>
            </a:r>
            <a:endParaRPr lang="zh-CN" altLang="en-US" noProof="1">
              <a:sym typeface="+mn-ea"/>
            </a:endParaRPr>
          </a:p>
          <a:p>
            <a:pPr lvl="1"/>
            <a:r>
              <a:rPr lang="zh-CN" altLang="en-US" noProof="1">
                <a:sym typeface="+mn-ea"/>
              </a:rPr>
              <a:t>第二级</a:t>
            </a:r>
            <a:endParaRPr lang="zh-CN" altLang="en-US" noProof="1">
              <a:sym typeface="+mn-ea"/>
            </a:endParaRPr>
          </a:p>
          <a:p>
            <a:pPr lvl="2"/>
            <a:r>
              <a:rPr lang="zh-CN" altLang="en-US" noProof="1">
                <a:sym typeface="+mn-ea"/>
              </a:rPr>
              <a:t>第三级</a:t>
            </a:r>
            <a:endParaRPr lang="zh-CN" altLang="en-US" noProof="1">
              <a:sym typeface="+mn-ea"/>
            </a:endParaRPr>
          </a:p>
          <a:p>
            <a:pPr lvl="3"/>
            <a:r>
              <a:rPr lang="zh-CN" altLang="en-US" noProof="1">
                <a:sym typeface="+mn-ea"/>
              </a:rPr>
              <a:t>第四级</a:t>
            </a:r>
            <a:endParaRPr lang="zh-CN" altLang="en-US" noProof="1">
              <a:sym typeface="+mn-ea"/>
            </a:endParaRPr>
          </a:p>
          <a:p>
            <a:pPr lvl="4"/>
            <a:r>
              <a:rPr lang="zh-CN" altLang="en-US" noProof="1">
                <a:sym typeface="+mn-ea"/>
              </a:rPr>
              <a:t>第五级</a:t>
            </a:r>
            <a:endParaRPr noProof="1">
              <a:sym typeface="+mn-ea"/>
            </a:endParaRPr>
          </a:p>
        </p:txBody>
      </p:sp>
      <p:sp>
        <p:nvSpPr>
          <p:cNvPr id="7" name="日期占位符 3"/>
          <p:cNvSpPr>
            <a:spLocks noGrp="1"/>
          </p:cNvSpPr>
          <p:nvPr>
            <p:ph type="dt" sz="half" idx="10"/>
            <p:custDataLst>
              <p:tags r:id="rId7"/>
            </p:custDataLst>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11"/>
            <p:custDataLst>
              <p:tags r:id="rId8"/>
            </p:custDataLst>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12"/>
            <p:custDataLst>
              <p:tags r:id="rId9"/>
            </p:custDataLst>
          </p:nvPr>
        </p:nvSpPr>
        <p:spPr/>
        <p:txBody>
          <a:bodyPr/>
          <a:lstStyle>
            <a:lvl1pPr>
              <a:defRPr/>
            </a:lvl1pPr>
          </a:lstStyle>
          <a:p>
            <a:pPr lvl="0" eaLnBrk="1" hangingPunct="1">
              <a:lnSpc>
                <a:spcPct val="100000"/>
              </a:lnSpc>
              <a:buNone/>
            </a:pPr>
            <a:fld id="{9A0DB2DC-4C9A-4742-B13C-FB6460FD3503}" type="slidenum">
              <a:rPr lang="zh-CN" altLang="en-US" dirty="0"/>
            </a:fld>
            <a:endParaRPr lang="zh-CN" altLang="en-US" dirty="0"/>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lang="zh-CN" altLang="en-US" noProof="1">
                <a:sym typeface="+mn-ea"/>
              </a:rPr>
              <a:t>单击此处编辑母版标题样式</a:t>
            </a:r>
            <a:endParaRPr noProof="1">
              <a:sym typeface="+mn-ea"/>
            </a:endParaRPr>
          </a:p>
        </p:txBody>
      </p:sp>
      <p:sp>
        <p:nvSpPr>
          <p:cNvPr id="3" name="日期占位符 3"/>
          <p:cNvSpPr>
            <a:spLocks noGrp="1"/>
          </p:cNvSpPr>
          <p:nvPr>
            <p:ph type="dt" sz="half" idx="10"/>
            <p:custDataLst>
              <p:tags r:id="rId3"/>
            </p:custDataLst>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4"/>
          <p:cNvSpPr>
            <a:spLocks noGrp="1"/>
          </p:cNvSpPr>
          <p:nvPr>
            <p:ph type="ftr" sz="quarter" idx="11"/>
            <p:custDataLst>
              <p:tags r:id="rId4"/>
            </p:custDataLst>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5"/>
          <p:cNvSpPr>
            <a:spLocks noGrp="1"/>
          </p:cNvSpPr>
          <p:nvPr>
            <p:ph type="sldNum" sz="quarter" idx="12"/>
            <p:custDataLst>
              <p:tags r:id="rId5"/>
            </p:custDataLst>
          </p:nvPr>
        </p:nvSpPr>
        <p:spPr/>
        <p:txBody>
          <a:bodyPr/>
          <a:lstStyle>
            <a:lvl1pPr>
              <a:defRPr/>
            </a:lvl1pPr>
          </a:lstStyle>
          <a:p>
            <a:pPr lvl="0" eaLnBrk="1" hangingPunct="1">
              <a:lnSpc>
                <a:spcPct val="100000"/>
              </a:lnSpc>
              <a:buNone/>
            </a:pPr>
            <a:fld id="{9A0DB2DC-4C9A-4742-B13C-FB6460FD3503}" type="slidenum">
              <a:rPr lang="zh-CN" altLang="en-US" dirty="0"/>
            </a:fld>
            <a:endParaRPr lang="zh-CN" altLang="en-US" dirty="0"/>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custDataLst>
              <p:tags r:id="rId2"/>
            </p:custDataLst>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4"/>
          <p:cNvSpPr>
            <a:spLocks noGrp="1"/>
          </p:cNvSpPr>
          <p:nvPr>
            <p:ph type="ftr" sz="quarter" idx="11"/>
            <p:custDataLst>
              <p:tags r:id="rId3"/>
            </p:custDataLst>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5"/>
          <p:cNvSpPr>
            <a:spLocks noGrp="1"/>
          </p:cNvSpPr>
          <p:nvPr>
            <p:ph type="sldNum" sz="quarter" idx="12"/>
            <p:custDataLst>
              <p:tags r:id="rId4"/>
            </p:custDataLst>
          </p:nvPr>
        </p:nvSpPr>
        <p:spPr/>
        <p:txBody>
          <a:bodyPr/>
          <a:lstStyle>
            <a:lvl1pPr>
              <a:defRPr/>
            </a:lvl1pPr>
          </a:lstStyle>
          <a:p>
            <a:pPr lvl="0" eaLnBrk="1" hangingPunct="1">
              <a:lnSpc>
                <a:spcPct val="100000"/>
              </a:lnSpc>
              <a:buNone/>
            </a:pPr>
            <a:fld id="{9A0DB2DC-4C9A-4742-B13C-FB6460FD3503}" type="slidenum">
              <a:rPr lang="zh-CN" altLang="en-US" dirty="0"/>
            </a:fld>
            <a:endParaRPr lang="zh-CN" altLang="en-US" dirty="0"/>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443234"/>
            <a:ext cx="10852237" cy="441964"/>
          </a:xfrm>
        </p:spPr>
        <p:txBody>
          <a:bodyPr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lang="zh-CN" altLang="en-US" noProof="1">
                <a:sym typeface="+mn-ea"/>
              </a:rPr>
              <a:t>单击此处编辑母版标题样式</a:t>
            </a:r>
            <a:endParaRPr noProof="1">
              <a:sym typeface="+mn-ea"/>
            </a:endParaRPr>
          </a:p>
        </p:txBody>
      </p:sp>
      <p:sp>
        <p:nvSpPr>
          <p:cNvPr id="3" name="图片占位符 2"/>
          <p:cNvSpPr>
            <a:spLocks noGrp="1"/>
          </p:cNvSpPr>
          <p:nvPr>
            <p:ph type="pic" idx="1"/>
            <p:custDataLst>
              <p:tags r:id="rId3"/>
            </p:custDataLst>
          </p:nvPr>
        </p:nvSpPr>
        <p:spPr>
          <a:xfrm>
            <a:off x="669930" y="952508"/>
            <a:ext cx="5283242" cy="5388907"/>
          </a:xfrm>
        </p:spPr>
        <p:txBody>
          <a:bodyPr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r>
              <a:rPr lang="zh-CN" altLang="en-US" noProof="1">
                <a:sym typeface="+mn-ea"/>
              </a:rPr>
              <a:t>单击图标添加图片</a:t>
            </a:r>
            <a:endParaRPr lang="zh-CN" altLang="en-US" noProof="1">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stStyle>
          <a:p>
            <a:pPr lvl="0"/>
            <a:r>
              <a:rPr lang="zh-CN" altLang="en-US" noProof="1">
                <a:sym typeface="+mn-ea"/>
              </a:rPr>
              <a:t>单击此处编辑母版文本样式</a:t>
            </a:r>
            <a:endParaRPr lang="zh-CN" altLang="en-US" noProof="1">
              <a:sym typeface="+mn-ea"/>
            </a:endParaRPr>
          </a:p>
        </p:txBody>
      </p:sp>
      <p:sp>
        <p:nvSpPr>
          <p:cNvPr id="5" name="日期占位符 3"/>
          <p:cNvSpPr>
            <a:spLocks noGrp="1"/>
          </p:cNvSpPr>
          <p:nvPr>
            <p:ph type="dt" sz="half" idx="10"/>
            <p:custDataLst>
              <p:tags r:id="rId5"/>
            </p:custDataLst>
          </p:nvPr>
        </p:nvSpPr>
        <p:spPr/>
        <p:txBody>
          <a:bodyPr/>
          <a:lstStyle>
            <a:lvl1pPr>
              <a:defRPr/>
            </a:lvl1pPr>
          </a:lstStyle>
          <a:p>
            <a:fld id="{9EFD9D74-47D9-4702-A33C-335B63B48DBF}" type="datetimeFigureOut">
              <a:rPr lang="zh-CN" altLang="en-US" smtClean="0"/>
            </a:fld>
            <a:endParaRPr lang="zh-CN" altLang="en-US" dirty="0"/>
          </a:p>
        </p:txBody>
      </p:sp>
      <p:sp>
        <p:nvSpPr>
          <p:cNvPr id="6" name="页脚占位符 4"/>
          <p:cNvSpPr>
            <a:spLocks noGrp="1"/>
          </p:cNvSpPr>
          <p:nvPr>
            <p:ph type="ftr" sz="quarter" idx="11"/>
            <p:custDataLst>
              <p:tags r:id="rId6"/>
            </p:custDataLst>
          </p:nvPr>
        </p:nvSpPr>
        <p:spPr/>
        <p:txBody>
          <a:bodyPr/>
          <a:lstStyle>
            <a:lvl1pPr>
              <a:defRPr/>
            </a:lvl1pPr>
          </a:lstStyle>
          <a:p>
            <a:endParaRPr lang="zh-CN" altLang="en-US" dirty="0"/>
          </a:p>
        </p:txBody>
      </p:sp>
      <p:sp>
        <p:nvSpPr>
          <p:cNvPr id="7" name="灯片编号占位符 5"/>
          <p:cNvSpPr>
            <a:spLocks noGrp="1"/>
          </p:cNvSpPr>
          <p:nvPr>
            <p:ph type="sldNum" sz="quarter" idx="12"/>
            <p:custDataLst>
              <p:tags r:id="rId7"/>
            </p:custDataLst>
          </p:nvPr>
        </p:nvSpPr>
        <p:spPr/>
        <p:txBody>
          <a:bodyPr/>
          <a:lstStyle>
            <a:lvl1pPr>
              <a:defRPr/>
            </a:lvl1pPr>
          </a:lstStyle>
          <a:p>
            <a:fld id="{FABC47A4-756D-490B-A52F-7D9E2C9FC05F}" type="slidenum">
              <a:rPr lang="zh-CN" altLang="en-US" smtClean="0"/>
            </a:fld>
            <a:endParaRPr lang="zh-CN" alt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rtlCol="0" anchor="ctr">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lang="zh-CN" altLang="en-US" noProof="1">
                <a:sym typeface="+mn-ea"/>
              </a:rPr>
              <a:t>单击此处编辑母版标题样式</a:t>
            </a:r>
            <a:endParaRPr noProof="1">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latin typeface="微软雅黑" panose="020B0503020204020204" charset="-122"/>
                <a:ea typeface="微软雅黑" panose="020B0503020204020204" charset="-122"/>
              </a:defRPr>
            </a:lvl1pPr>
            <a:lvl2pPr indent="0" eaLnBrk="1" fontAlgn="auto" latinLnBrk="0" hangingPunct="1">
              <a:defRPr>
                <a:latin typeface="微软雅黑" panose="020B0503020204020204" charset="-122"/>
                <a:ea typeface="微软雅黑" panose="020B0503020204020204" charset="-122"/>
              </a:defRPr>
            </a:lvl2pPr>
            <a:lvl3pPr indent="0" eaLnBrk="1" fontAlgn="auto" latinLnBrk="0" hangingPunct="1">
              <a:defRPr>
                <a:latin typeface="微软雅黑" panose="020B0503020204020204" charset="-122"/>
                <a:ea typeface="微软雅黑" panose="020B0503020204020204" charset="-122"/>
              </a:defRPr>
            </a:lvl3pPr>
            <a:lvl4pPr indent="0" eaLnBrk="1" fontAlgn="auto" latinLnBrk="0" hangingPunct="1">
              <a:defRPr>
                <a:latin typeface="微软雅黑" panose="020B0503020204020204" charset="-122"/>
                <a:ea typeface="微软雅黑" panose="020B0503020204020204" charset="-122"/>
              </a:defRPr>
            </a:lvl4pPr>
            <a:lvl5pPr indent="0" eaLnBrk="1" fontAlgn="auto" latinLnBrk="0" hangingPunct="1">
              <a:defRPr>
                <a:latin typeface="微软雅黑" panose="020B0503020204020204" charset="-122"/>
                <a:ea typeface="微软雅黑" panose="020B0503020204020204" charset="-122"/>
              </a:defRPr>
            </a:lvl5pPr>
          </a:lstStyle>
          <a:p>
            <a:pPr lvl="0"/>
            <a:r>
              <a:rPr lang="zh-CN" altLang="en-US" noProof="1">
                <a:sym typeface="+mn-ea"/>
              </a:rPr>
              <a:t>单击此处</a:t>
            </a:r>
            <a:r>
              <a:rPr lang="zh-CN" altLang="en-US" noProof="1"/>
              <a:t>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custDataLst>
              <p:tags r:id="rId4"/>
            </p:custDataLst>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custDataLst>
              <p:tags r:id="rId5"/>
            </p:custDataLst>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custDataLst>
              <p:tags r:id="rId6"/>
            </p:custDataLst>
          </p:nvPr>
        </p:nvSpPr>
        <p:spPr/>
        <p:txBody>
          <a:bodyPr/>
          <a:lstStyle>
            <a:lvl1pPr>
              <a:defRPr/>
            </a:lvl1pPr>
          </a:lstStyle>
          <a:p>
            <a:pPr lvl="0" eaLnBrk="1" hangingPunct="1">
              <a:lnSpc>
                <a:spcPct val="100000"/>
              </a:lnSpc>
              <a:buNone/>
            </a:pPr>
            <a:fld id="{9A0DB2DC-4C9A-4742-B13C-FB6460FD3503}" type="slidenum">
              <a:rPr lang="zh-CN" altLang="en-US" dirty="0"/>
            </a:fld>
            <a:endParaRPr lang="zh-CN" altLang="en-US" dirty="0"/>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76.xml"/><Relationship Id="rId17" Type="http://schemas.openxmlformats.org/officeDocument/2006/relationships/tags" Target="../tags/tag75.xml"/><Relationship Id="rId16" Type="http://schemas.openxmlformats.org/officeDocument/2006/relationships/tags" Target="../tags/tag74.xml"/><Relationship Id="rId15" Type="http://schemas.openxmlformats.org/officeDocument/2006/relationships/tags" Target="../tags/tag73.xml"/><Relationship Id="rId14" Type="http://schemas.openxmlformats.org/officeDocument/2006/relationships/tags" Target="../tags/tag72.xml"/><Relationship Id="rId13" Type="http://schemas.openxmlformats.org/officeDocument/2006/relationships/tags" Target="../tags/tag7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custDataLst>
              <p:tags r:id="rId13"/>
            </p:custDataLst>
          </p:nvPr>
        </p:nvSpPr>
        <p:spPr bwMode="auto">
          <a:xfrm>
            <a:off x="669925" y="442913"/>
            <a:ext cx="108521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00" tIns="38100" rIns="76200" bIns="38100" numCol="1" anchor="t" anchorCtr="0" compatLnSpc="1"/>
          <a:lstStyle/>
          <a:p>
            <a:pPr lvl="0"/>
            <a:r>
              <a:rPr lang="zh-CN" altLang="en-US" dirty="0"/>
              <a:t>单击此处编辑母版标题样式</a:t>
            </a:r>
            <a:endParaRPr lang="zh-CN" altLang="en-US" dirty="0"/>
          </a:p>
        </p:txBody>
      </p:sp>
      <p:sp>
        <p:nvSpPr>
          <p:cNvPr id="1027" name="文本占位符 2"/>
          <p:cNvSpPr>
            <a:spLocks noGrp="1" noChangeArrowheads="1"/>
          </p:cNvSpPr>
          <p:nvPr>
            <p:ph type="body" idx="9"/>
            <p:custDataLst>
              <p:tags r:id="rId14"/>
            </p:custDataLst>
          </p:nvPr>
        </p:nvSpPr>
        <p:spPr bwMode="auto">
          <a:xfrm>
            <a:off x="669925" y="952500"/>
            <a:ext cx="10852150" cy="538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00" tIns="0" rIns="82550" bIns="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5"/>
            </p:custDataLst>
          </p:nvPr>
        </p:nvSpPr>
        <p:spPr>
          <a:xfrm>
            <a:off x="879475" y="6350000"/>
            <a:ext cx="2700338" cy="315913"/>
          </a:xfrm>
          <a:prstGeom prst="rect">
            <a:avLst/>
          </a:prstGeom>
        </p:spPr>
        <p:txBody>
          <a:bodyPr vert="horz" lIns="91440" tIns="45720" rIns="91440" bIns="45720" rtlCol="0" anchor="ctr">
            <a:normAutofit/>
          </a:bodyPr>
          <a:lstStyle>
            <a:lvl1pPr algn="l">
              <a:defRPr sz="1200" noProof="1">
                <a:solidFill>
                  <a:schemeClr val="tx1">
                    <a:tint val="75000"/>
                  </a:schemeClr>
                </a:solidFill>
                <a:ea typeface="微软雅黑" panose="020B050302020402020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custDataLst>
              <p:tags r:id="rId16"/>
            </p:custDataLst>
          </p:nvPr>
        </p:nvSpPr>
        <p:spPr>
          <a:xfrm>
            <a:off x="4116388" y="6350000"/>
            <a:ext cx="3959225" cy="315913"/>
          </a:xfrm>
          <a:prstGeom prst="rect">
            <a:avLst/>
          </a:prstGeom>
        </p:spPr>
        <p:txBody>
          <a:bodyPr vert="horz" lIns="91440" tIns="45720" rIns="91440" bIns="45720" rtlCol="0" anchor="ctr">
            <a:normAutofit/>
          </a:bodyPr>
          <a:lstStyle>
            <a:lvl1pPr algn="ctr">
              <a:defRPr sz="1200" noProof="1">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custDataLst>
              <p:tags r:id="rId17"/>
            </p:custDataLst>
          </p:nvPr>
        </p:nvSpPr>
        <p:spPr>
          <a:xfrm>
            <a:off x="8610600" y="6350000"/>
            <a:ext cx="2700338" cy="315913"/>
          </a:xfrm>
          <a:prstGeom prst="rect">
            <a:avLst/>
          </a:prstGeom>
        </p:spPr>
        <p:txBody>
          <a:bodyPr vert="horz" lIns="91440" tIns="45720" rIns="91440" bIns="45720" rtlCol="0" anchor="ctr">
            <a:normAutofit/>
          </a:bodyPr>
          <a:lstStyle>
            <a:lvl1pPr algn="r">
              <a:defRPr sz="1200" noProof="1">
                <a:solidFill>
                  <a:schemeClr val="tx1">
                    <a:tint val="75000"/>
                  </a:schemeClr>
                </a:solidFill>
                <a:ea typeface="微软雅黑" panose="020B0503020204020204" charset="-122"/>
              </a:defRPr>
            </a:lvl1pPr>
          </a:lstStyle>
          <a:p>
            <a:pPr lvl="0" eaLnBrk="1" hangingPunct="1">
              <a:lnSpc>
                <a:spcPct val="100000"/>
              </a:lnSpc>
              <a:buNone/>
            </a:pPr>
            <a:fld id="{9A0DB2DC-4C9A-4742-B13C-FB6460FD3503}" type="slidenum">
              <a:rPr lang="zh-CN" altLang="en-US" dirty="0"/>
            </a:fld>
            <a:endParaRPr lang="zh-CN" altLang="en-US" dirty="0"/>
          </a:p>
        </p:txBody>
      </p:sp>
      <p:sp>
        <p:nvSpPr>
          <p:cNvPr id="2"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rtl="0" eaLnBrk="1" fontAlgn="base" hangingPunct="1">
        <a:spcBef>
          <a:spcPct val="0"/>
        </a:spcBef>
        <a:spcAft>
          <a:spcPct val="0"/>
        </a:spcAft>
        <a:defRPr sz="2400" b="1" kern="1200" spc="200">
          <a:solidFill>
            <a:schemeClr val="tx1"/>
          </a:solidFill>
          <a:latin typeface="微软雅黑" panose="020B0503020204020204" charset="-122"/>
          <a:ea typeface="微软雅黑" panose="020B0503020204020204" charset="-122"/>
          <a:cs typeface="+mj-cs"/>
        </a:defRPr>
      </a:lvl1pPr>
      <a:lvl2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2pPr>
      <a:lvl3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3pPr>
      <a:lvl4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4pPr>
      <a:lvl5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5pPr>
      <a:lvl6pPr marL="4572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6pPr>
      <a:lvl7pPr marL="9144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7pPr>
      <a:lvl8pPr marL="13716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8pPr>
      <a:lvl9pPr marL="18288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9pPr>
    </p:titleStyle>
    <p:bodyStyle>
      <a:lvl1pPr marL="228600" indent="-228600" algn="l" rtl="0" eaLnBrk="1" fontAlgn="base" hangingPunct="1">
        <a:lnSpc>
          <a:spcPct val="130000"/>
        </a:lnSpc>
        <a:spcBef>
          <a:spcPct val="0"/>
        </a:spcBef>
        <a:spcAft>
          <a:spcPts val="1000"/>
        </a:spcAft>
        <a:buFont typeface="Arial" panose="020B0604020202020204" pitchFamily="34" charset="0"/>
        <a:buChar char="•"/>
        <a:defRPr sz="1600" kern="1200" spc="150">
          <a:solidFill>
            <a:schemeClr val="tx1"/>
          </a:solidFill>
          <a:latin typeface="微软雅黑" panose="020B0503020204020204" charset="-122"/>
          <a:ea typeface="微软雅黑" panose="020B0503020204020204" charset="-122"/>
          <a:cs typeface="+mn-cs"/>
        </a:defRPr>
      </a:lvl1pPr>
      <a:lvl2pPr marL="685800" indent="-228600" algn="l" defTabSz="0" rtl="0" eaLnBrk="1" fontAlgn="base" hangingPunct="1">
        <a:lnSpc>
          <a:spcPct val="130000"/>
        </a:lnSpc>
        <a:spcBef>
          <a:spcPct val="0"/>
        </a:spcBef>
        <a:spcAft>
          <a:spcPts val="1000"/>
        </a:spcAft>
        <a:buFont typeface="Arial" panose="020B0604020202020204" pitchFamily="34" charset="0"/>
        <a:buChar char="•"/>
        <a:tabLst>
          <a:tab pos="1609725" algn="l"/>
        </a:tabLst>
        <a:defRPr sz="1600" kern="1200" spc="150">
          <a:solidFill>
            <a:schemeClr val="tx1"/>
          </a:solidFill>
          <a:latin typeface="微软雅黑" panose="020B0503020204020204" charset="-122"/>
          <a:ea typeface="微软雅黑" panose="020B0503020204020204" charset="-122"/>
          <a:cs typeface="+mn-cs"/>
        </a:defRPr>
      </a:lvl2pPr>
      <a:lvl3pPr marL="1143000" indent="-228600" algn="l" defTabSz="0" rtl="0" eaLnBrk="1" fontAlgn="base" hangingPunct="1">
        <a:lnSpc>
          <a:spcPct val="130000"/>
        </a:lnSpc>
        <a:spcBef>
          <a:spcPct val="0"/>
        </a:spcBef>
        <a:spcAft>
          <a:spcPts val="1000"/>
        </a:spcAft>
        <a:buFont typeface="Arial" panose="020B0604020202020204" pitchFamily="34" charset="0"/>
        <a:buChar char="•"/>
        <a:tabLst>
          <a:tab pos="1609725" algn="l"/>
        </a:tabLst>
        <a:defRPr sz="1600" kern="1200" spc="150">
          <a:solidFill>
            <a:schemeClr val="tx1"/>
          </a:solidFill>
          <a:latin typeface="微软雅黑" panose="020B0503020204020204" charset="-122"/>
          <a:ea typeface="微软雅黑" panose="020B0503020204020204" charset="-122"/>
          <a:cs typeface="+mn-cs"/>
        </a:defRPr>
      </a:lvl3pPr>
      <a:lvl4pPr marL="1600200" indent="-228600" algn="l" defTabSz="0" rtl="0" eaLnBrk="1" fontAlgn="base" hangingPunct="1">
        <a:lnSpc>
          <a:spcPct val="130000"/>
        </a:lnSpc>
        <a:spcBef>
          <a:spcPct val="0"/>
        </a:spcBef>
        <a:spcAft>
          <a:spcPts val="1000"/>
        </a:spcAft>
        <a:buFont typeface="Arial" panose="020B0604020202020204" pitchFamily="34" charset="0"/>
        <a:buChar char="•"/>
        <a:tabLst>
          <a:tab pos="1609725" algn="l"/>
        </a:tabLst>
        <a:defRPr sz="1600" kern="1200" spc="150">
          <a:solidFill>
            <a:schemeClr val="tx1"/>
          </a:solidFill>
          <a:latin typeface="微软雅黑" panose="020B0503020204020204" charset="-122"/>
          <a:ea typeface="微软雅黑" panose="020B0503020204020204" charset="-122"/>
          <a:cs typeface="+mn-cs"/>
        </a:defRPr>
      </a:lvl4pPr>
      <a:lvl5pPr marL="2057400" indent="-228600" algn="l" defTabSz="0" rtl="0" eaLnBrk="1" fontAlgn="base" hangingPunct="1">
        <a:lnSpc>
          <a:spcPct val="130000"/>
        </a:lnSpc>
        <a:spcBef>
          <a:spcPct val="0"/>
        </a:spcBef>
        <a:spcAft>
          <a:spcPts val="1000"/>
        </a:spcAft>
        <a:buFont typeface="Arial" panose="020B0604020202020204" pitchFamily="34" charset="0"/>
        <a:buChar char="•"/>
        <a:tabLst>
          <a:tab pos="1609725" algn="l"/>
        </a:tabLst>
        <a:defRPr sz="1600" kern="1200" spc="15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jpeg"/><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jpeg"/><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png"/><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8.jpeg"/><Relationship Id="rId3" Type="http://schemas.openxmlformats.org/officeDocument/2006/relationships/image" Target="../media/image15.jpeg"/><Relationship Id="rId2" Type="http://schemas.openxmlformats.org/officeDocument/2006/relationships/image" Target="../media/image17.jpeg"/><Relationship Id="rId1"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jpeg"/><Relationship Id="rId1"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9.jpeg"/><Relationship Id="rId1"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jpe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4" Type="http://schemas.openxmlformats.org/officeDocument/2006/relationships/comments" Target="../comments/comment3.xml"/><Relationship Id="rId3" Type="http://schemas.openxmlformats.org/officeDocument/2006/relationships/slideLayout" Target="../slideLayouts/slideLayout2.xml"/><Relationship Id="rId2" Type="http://schemas.openxmlformats.org/officeDocument/2006/relationships/image" Target="../media/image22.jpeg"/><Relationship Id="rId1" Type="http://schemas.openxmlformats.org/officeDocument/2006/relationships/image" Target="../media/image20.png"/></Relationships>
</file>

<file path=ppt/slides/_rels/slide31.xml.rels><?xml version="1.0" encoding="UTF-8" standalone="yes"?>
<Relationships xmlns="http://schemas.openxmlformats.org/package/2006/relationships"><Relationship Id="rId4" Type="http://schemas.openxmlformats.org/officeDocument/2006/relationships/comments" Target="../comments/comment4.xml"/><Relationship Id="rId3" Type="http://schemas.openxmlformats.org/officeDocument/2006/relationships/slideLayout" Target="../slideLayouts/slideLayout2.xml"/><Relationship Id="rId2" Type="http://schemas.openxmlformats.org/officeDocument/2006/relationships/image" Target="../media/image22.jpeg"/><Relationship Id="rId1"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jpeg"/><Relationship Id="rId1"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jpeg"/><Relationship Id="rId1" Type="http://schemas.openxmlformats.org/officeDocument/2006/relationships/image" Target="../media/image23.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jpeg"/><Relationship Id="rId2" Type="http://schemas.openxmlformats.org/officeDocument/2006/relationships/image" Target="../media/image24.jpeg"/><Relationship Id="rId1" Type="http://schemas.openxmlformats.org/officeDocument/2006/relationships/image" Target="../media/image2.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jpeg"/><Relationship Id="rId2" Type="http://schemas.openxmlformats.org/officeDocument/2006/relationships/image" Target="../media/image27.png"/><Relationship Id="rId1" Type="http://schemas.openxmlformats.org/officeDocument/2006/relationships/image" Target="../media/image2.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jpeg"/><Relationship Id="rId1" Type="http://schemas.openxmlformats.org/officeDocument/2006/relationships/image" Target="../media/image28.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1.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1.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1.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2.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2.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3.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jpe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 name="标题 4"/>
          <p:cNvSpPr>
            <a:spLocks noGrp="1"/>
          </p:cNvSpPr>
          <p:nvPr>
            <p:ph type="ctrTitle"/>
          </p:nvPr>
        </p:nvSpPr>
        <p:spPr>
          <a:xfrm>
            <a:off x="6177280" y="5643685"/>
            <a:ext cx="5435600" cy="1053581"/>
          </a:xfrm>
        </p:spPr>
        <p:txBody>
          <a:bodyPr/>
          <a:p>
            <a:r>
              <a:rPr lang="zh-CN" altLang="zh-CN"/>
              <a:t>富邦小学  许素娟</a:t>
            </a:r>
            <a:endParaRPr lang="zh-CN" altLang="zh-CN"/>
          </a:p>
        </p:txBody>
      </p:sp>
      <p:sp>
        <p:nvSpPr>
          <p:cNvPr id="16385" name="WordArt 3"/>
          <p:cNvSpPr>
            <a:spLocks noChangeArrowheads="1" noChangeShapeType="1" noTextEdit="1"/>
          </p:cNvSpPr>
          <p:nvPr/>
        </p:nvSpPr>
        <p:spPr bwMode="auto">
          <a:xfrm>
            <a:off x="1678517" y="2420939"/>
            <a:ext cx="9601200" cy="1152525"/>
          </a:xfrm>
          <a:prstGeom prst="rect">
            <a:avLst/>
          </a:prstGeom>
        </p:spPr>
        <p:txBody>
          <a:bodyPr wrap="none" fromWordArt="1">
            <a:prstTxWarp prst="textPlain">
              <a:avLst>
                <a:gd name="adj" fmla="val 50000"/>
              </a:avLst>
            </a:prstTxWarp>
          </a:bodyPr>
          <a:lstStyle/>
          <a:p>
            <a:pPr algn="ctr"/>
            <a:r>
              <a:rPr lang="zh-CN" altLang="en-US" sz="3600" kern="10" dirty="0">
                <a:ln w="19050">
                  <a:solidFill>
                    <a:srgbClr val="3366FF"/>
                  </a:solidFill>
                  <a:round/>
                </a:ln>
                <a:solidFill>
                  <a:srgbClr val="0000FF"/>
                </a:solidFill>
                <a:effectLst>
                  <a:outerShdw dist="35921" dir="2700000" algn="ctr" rotWithShape="0">
                    <a:srgbClr val="990000"/>
                  </a:outerShdw>
                </a:effectLst>
                <a:latin typeface="华文行楷" panose="02010800040101010101" charset="-122"/>
                <a:ea typeface="华文行楷" panose="02010800040101010101" charset="-122"/>
              </a:rPr>
              <a:t>四年级第二单元教材梳理</a:t>
            </a:r>
            <a:endParaRPr lang="zh-CN" altLang="en-US" sz="3600" kern="10" dirty="0">
              <a:ln w="19050">
                <a:solidFill>
                  <a:srgbClr val="3366FF"/>
                </a:solidFill>
                <a:round/>
              </a:ln>
              <a:solidFill>
                <a:srgbClr val="0000FF"/>
              </a:solidFill>
              <a:effectLst>
                <a:outerShdw dist="35921" dir="2700000" algn="ctr" rotWithShape="0">
                  <a:srgbClr val="990000"/>
                </a:outerShdw>
              </a:effectLst>
              <a:latin typeface="华文行楷" panose="02010800040101010101" charset="-122"/>
              <a:ea typeface="华文行楷" panose="02010800040101010101" charset="-122"/>
            </a:endParaRPr>
          </a:p>
        </p:txBody>
      </p:sp>
      <p:sp>
        <p:nvSpPr>
          <p:cNvPr id="2" name="矩形 1"/>
          <p:cNvSpPr/>
          <p:nvPr/>
        </p:nvSpPr>
        <p:spPr>
          <a:xfrm>
            <a:off x="2137591" y="4387687"/>
            <a:ext cx="6593472" cy="923330"/>
          </a:xfrm>
          <a:prstGeom prst="rect">
            <a:avLst/>
          </a:prstGeom>
        </p:spPr>
        <p:txBody>
          <a:bodyPr wrap="none">
            <a:spAutoFit/>
          </a:bodyPr>
          <a:lstStyle/>
          <a:p>
            <a:r>
              <a:rPr lang="zh-CN" altLang="en-US" sz="4800" b="1" dirty="0">
                <a:gradFill>
                  <a:gsLst>
                    <a:gs pos="0">
                      <a:srgbClr val="E30000"/>
                    </a:gs>
                    <a:gs pos="100000">
                      <a:srgbClr val="760303"/>
                    </a:gs>
                  </a:gsLst>
                  <a:lin scaled="0"/>
                </a:gradFill>
                <a:latin typeface="微软雅黑" panose="020B0503020204020204" charset="-122"/>
                <a:ea typeface="微软雅黑" panose="020B0503020204020204" charset="-122"/>
                <a:cs typeface="微软雅黑" panose="020B0503020204020204" charset="-122"/>
              </a:rPr>
              <a:t>阅读策略单元</a:t>
            </a:r>
            <a:r>
              <a:rPr lang="en-US" altLang="zh-CN" sz="4800" b="1" dirty="0">
                <a:gradFill>
                  <a:gsLst>
                    <a:gs pos="0">
                      <a:srgbClr val="E30000"/>
                    </a:gs>
                    <a:gs pos="100000">
                      <a:srgbClr val="760303"/>
                    </a:gs>
                  </a:gsLst>
                  <a:lin scaled="0"/>
                </a:gradFill>
                <a:latin typeface="微软雅黑" panose="020B0503020204020204" charset="-122"/>
                <a:ea typeface="微软雅黑" panose="020B0503020204020204" charset="-122"/>
                <a:cs typeface="微软雅黑" panose="020B0503020204020204" charset="-122"/>
              </a:rPr>
              <a:t>——</a:t>
            </a:r>
            <a:r>
              <a:rPr lang="zh-CN" altLang="en-US" sz="5400" b="1" dirty="0">
                <a:solidFill>
                  <a:srgbClr val="C00000"/>
                </a:solidFill>
                <a:latin typeface="微软雅黑" panose="020B0503020204020204" charset="-122"/>
                <a:ea typeface="微软雅黑" panose="020B0503020204020204" charset="-122"/>
                <a:cs typeface="微软雅黑" panose="020B0503020204020204" charset="-122"/>
              </a:rPr>
              <a:t>提问</a:t>
            </a:r>
            <a:endParaRPr lang="zh-CN" altLang="en-US" sz="5400" b="1" dirty="0">
              <a:solidFill>
                <a:srgbClr val="C0000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标题 3"/>
          <p:cNvSpPr>
            <a:spLocks noGrp="1"/>
          </p:cNvSpPr>
          <p:nvPr>
            <p:ph type="title"/>
          </p:nvPr>
        </p:nvSpPr>
        <p:spPr/>
        <p:txBody>
          <a:bodyPr/>
          <a:p>
            <a:endParaRPr lang="zh-CN" altLang="en-US"/>
          </a:p>
        </p:txBody>
      </p:sp>
      <p:sp>
        <p:nvSpPr>
          <p:cNvPr id="5" name="内容占位符 4"/>
          <p:cNvSpPr>
            <a:spLocks noGrp="1"/>
          </p:cNvSpPr>
          <p:nvPr>
            <p:ph idx="1"/>
          </p:nvPr>
        </p:nvSpPr>
        <p:spPr/>
        <p:txBody>
          <a:bodyPr/>
          <a:p>
            <a:endParaRPr lang="zh-CN" altLang="en-US"/>
          </a:p>
        </p:txBody>
      </p:sp>
      <p:sp>
        <p:nvSpPr>
          <p:cNvPr id="57351" name="Text Box 7"/>
          <p:cNvSpPr txBox="1">
            <a:spLocks noChangeArrowheads="1"/>
          </p:cNvSpPr>
          <p:nvPr/>
        </p:nvSpPr>
        <p:spPr bwMode="auto">
          <a:xfrm>
            <a:off x="5903384" y="3875089"/>
            <a:ext cx="56642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000" b="1" dirty="0">
                <a:solidFill>
                  <a:srgbClr val="FF3300"/>
                </a:solidFill>
              </a:rPr>
              <a:t>教学目标：</a:t>
            </a:r>
            <a:endParaRPr lang="zh-CN" altLang="en-US" sz="2000" b="1" dirty="0">
              <a:solidFill>
                <a:srgbClr val="FF3300"/>
              </a:solidFill>
            </a:endParaRPr>
          </a:p>
          <a:p>
            <a:r>
              <a:rPr lang="en-US" altLang="zh-CN" sz="2000" b="1" dirty="0">
                <a:solidFill>
                  <a:srgbClr val="0000FF"/>
                </a:solidFill>
              </a:rPr>
              <a:t>1.</a:t>
            </a:r>
            <a:r>
              <a:rPr lang="zh-CN" altLang="en-US" sz="2000" b="1" dirty="0">
                <a:solidFill>
                  <a:srgbClr val="0000FF"/>
                </a:solidFill>
              </a:rPr>
              <a:t>认识“豌、按”等</a:t>
            </a:r>
            <a:r>
              <a:rPr lang="en-US" altLang="zh-CN" sz="2000" b="1" dirty="0">
                <a:solidFill>
                  <a:srgbClr val="0000FF"/>
                </a:solidFill>
              </a:rPr>
              <a:t>10</a:t>
            </a:r>
            <a:r>
              <a:rPr lang="zh-CN" altLang="en-US" sz="2000" b="1" dirty="0">
                <a:solidFill>
                  <a:srgbClr val="0000FF"/>
                </a:solidFill>
              </a:rPr>
              <a:t>个生字，会写</a:t>
            </a:r>
            <a:r>
              <a:rPr lang="en-US" altLang="zh-CN" sz="2000" b="1" dirty="0">
                <a:solidFill>
                  <a:srgbClr val="0000FF"/>
                </a:solidFill>
              </a:rPr>
              <a:t>“</a:t>
            </a:r>
            <a:r>
              <a:rPr lang="zh-CN" altLang="en-US" sz="2000" b="1" dirty="0">
                <a:solidFill>
                  <a:srgbClr val="0000FF"/>
                </a:solidFill>
              </a:rPr>
              <a:t>豌、按</a:t>
            </a:r>
            <a:r>
              <a:rPr lang="en-US" altLang="zh-CN" sz="2000" b="1" dirty="0">
                <a:solidFill>
                  <a:srgbClr val="0000FF"/>
                </a:solidFill>
              </a:rPr>
              <a:t>”</a:t>
            </a:r>
            <a:r>
              <a:rPr lang="zh-CN" altLang="en-US" sz="2000" b="1" dirty="0">
                <a:solidFill>
                  <a:srgbClr val="0000FF"/>
                </a:solidFill>
              </a:rPr>
              <a:t>等</a:t>
            </a:r>
            <a:r>
              <a:rPr lang="en-US" altLang="zh-CN" sz="2000" b="1" dirty="0">
                <a:solidFill>
                  <a:srgbClr val="0000FF"/>
                </a:solidFill>
              </a:rPr>
              <a:t>12</a:t>
            </a:r>
            <a:r>
              <a:rPr lang="zh-CN" altLang="en-US" sz="2000" b="1" dirty="0">
                <a:solidFill>
                  <a:srgbClr val="0000FF"/>
                </a:solidFill>
              </a:rPr>
              <a:t>个字，会写</a:t>
            </a:r>
            <a:r>
              <a:rPr lang="en-US" altLang="zh-CN" sz="2000" b="1" dirty="0">
                <a:solidFill>
                  <a:srgbClr val="0000FF"/>
                </a:solidFill>
              </a:rPr>
              <a:t>“</a:t>
            </a:r>
            <a:r>
              <a:rPr lang="zh-CN" altLang="en-US" sz="2000" b="1" dirty="0">
                <a:solidFill>
                  <a:srgbClr val="0000FF"/>
                </a:solidFill>
              </a:rPr>
              <a:t>豌豆、按照</a:t>
            </a:r>
            <a:r>
              <a:rPr lang="en-US" altLang="zh-CN" sz="2000" b="1" dirty="0">
                <a:solidFill>
                  <a:srgbClr val="0000FF"/>
                </a:solidFill>
              </a:rPr>
              <a:t>”</a:t>
            </a:r>
            <a:r>
              <a:rPr lang="zh-CN" altLang="en-US" sz="2000" b="1" dirty="0">
                <a:solidFill>
                  <a:srgbClr val="0000FF"/>
                </a:solidFill>
              </a:rPr>
              <a:t>等</a:t>
            </a:r>
            <a:r>
              <a:rPr lang="en-US" altLang="zh-CN" sz="2000" b="1" dirty="0">
                <a:solidFill>
                  <a:srgbClr val="0000FF"/>
                </a:solidFill>
              </a:rPr>
              <a:t>16</a:t>
            </a:r>
            <a:r>
              <a:rPr lang="zh-CN" altLang="en-US" sz="2000" b="1" dirty="0">
                <a:solidFill>
                  <a:srgbClr val="0000FF"/>
                </a:solidFill>
              </a:rPr>
              <a:t>个词语。</a:t>
            </a:r>
            <a:endParaRPr lang="zh-CN" altLang="en-US" sz="2000" b="1" dirty="0">
              <a:solidFill>
                <a:srgbClr val="0000FF"/>
              </a:solidFill>
            </a:endParaRPr>
          </a:p>
          <a:p>
            <a:r>
              <a:rPr lang="en-US" altLang="zh-CN" sz="2000" b="1" dirty="0">
                <a:solidFill>
                  <a:srgbClr val="0000FF"/>
                </a:solidFill>
              </a:rPr>
              <a:t>2.</a:t>
            </a:r>
            <a:r>
              <a:rPr lang="zh-CN" altLang="en-US" sz="2000" b="1" dirty="0">
                <a:solidFill>
                  <a:srgbClr val="0000FF"/>
                </a:solidFill>
              </a:rPr>
              <a:t>阅读时能积极思考，针对课文局部和整体提出自己的问题。                </a:t>
            </a:r>
            <a:endParaRPr lang="en-US" altLang="zh-CN" sz="2000" b="1" dirty="0" smtClean="0">
              <a:solidFill>
                <a:srgbClr val="0000FF"/>
              </a:solidFill>
            </a:endParaRPr>
          </a:p>
          <a:p>
            <a:r>
              <a:rPr lang="zh-CN" altLang="en-US" sz="2000" b="1" dirty="0" smtClean="0">
                <a:solidFill>
                  <a:srgbClr val="0000FF"/>
                </a:solidFill>
              </a:rPr>
              <a:t> </a:t>
            </a:r>
            <a:r>
              <a:rPr lang="en-US" altLang="zh-CN" sz="2000" b="1" dirty="0">
                <a:solidFill>
                  <a:srgbClr val="0000FF"/>
                </a:solidFill>
              </a:rPr>
              <a:t>3.</a:t>
            </a:r>
            <a:r>
              <a:rPr lang="zh-CN" altLang="en-US" sz="2000" b="1" dirty="0">
                <a:solidFill>
                  <a:srgbClr val="0000FF"/>
                </a:solidFill>
              </a:rPr>
              <a:t>能接助问题理解课文内容。</a:t>
            </a:r>
            <a:endParaRPr lang="zh-CN" altLang="en-US" sz="2000" b="1" dirty="0">
              <a:solidFill>
                <a:srgbClr val="0000FF"/>
              </a:solidFill>
            </a:endParaRPr>
          </a:p>
          <a:p>
            <a:pPr>
              <a:spcBef>
                <a:spcPct val="50000"/>
              </a:spcBef>
            </a:pPr>
            <a:endParaRPr lang="en-US" altLang="zh-CN" sz="2000" dirty="0"/>
          </a:p>
        </p:txBody>
      </p:sp>
      <p:sp>
        <p:nvSpPr>
          <p:cNvPr id="27654" name="AutoShape 12"/>
          <p:cNvSpPr>
            <a:spLocks noChangeArrowheads="1"/>
          </p:cNvSpPr>
          <p:nvPr/>
        </p:nvSpPr>
        <p:spPr bwMode="auto">
          <a:xfrm rot="5400000">
            <a:off x="2711451" y="3449638"/>
            <a:ext cx="1295400" cy="3556000"/>
          </a:xfrm>
          <a:prstGeom prst="wedgeRoundRectCallout">
            <a:avLst>
              <a:gd name="adj1" fmla="val -197431"/>
              <a:gd name="adj2" fmla="val -12597"/>
              <a:gd name="adj3" fmla="val 16667"/>
            </a:avLst>
          </a:prstGeom>
          <a:solidFill>
            <a:schemeClr val="accent1"/>
          </a:solidFill>
          <a:ln w="9525">
            <a:solidFill>
              <a:schemeClr val="tx1"/>
            </a:solidFill>
            <a:miter lim="800000"/>
          </a:ln>
        </p:spPr>
        <p:txBody>
          <a:bodyPr rot="10800000" vert="eaVert"/>
          <a:lstStyle/>
          <a:p>
            <a:pPr algn="ctr"/>
            <a:r>
              <a:rPr lang="zh-CN" altLang="en-US" b="1"/>
              <a:t>理解这两句富有哲理的诗句时，要结合前两句古诗的内容和生活实际理解其深刻的内涵。</a:t>
            </a:r>
            <a:endParaRPr lang="zh-CN" altLang="en-US" b="1"/>
          </a:p>
        </p:txBody>
      </p:sp>
      <p:pic>
        <p:nvPicPr>
          <p:cNvPr id="36867"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7" y="404814"/>
            <a:ext cx="5937251" cy="645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文本框 99"/>
          <p:cNvSpPr txBox="1"/>
          <p:nvPr/>
        </p:nvSpPr>
        <p:spPr>
          <a:xfrm>
            <a:off x="6070601" y="1050926"/>
            <a:ext cx="5499100" cy="1631216"/>
          </a:xfrm>
          <a:prstGeom prst="rect">
            <a:avLst/>
          </a:prstGeom>
          <a:noFill/>
          <a:ln w="9525">
            <a:noFill/>
          </a:ln>
        </p:spPr>
        <p:txBody>
          <a:bodyPr>
            <a:spAutoFit/>
          </a:bodyPr>
          <a:lstStyle/>
          <a:p>
            <a:r>
              <a:rPr lang="zh-CN" altLang="en-US" sz="2000" b="1" noProof="1">
                <a:solidFill>
                  <a:srgbClr val="FF3300"/>
                </a:solidFill>
              </a:rPr>
              <a:t>教材分析：</a:t>
            </a:r>
            <a:r>
              <a:rPr lang="zh-CN" altLang="en-US" sz="2000" b="1" noProof="1">
                <a:solidFill>
                  <a:schemeClr val="accent5">
                    <a:lumMod val="50000"/>
                  </a:schemeClr>
                </a:solidFill>
              </a:rPr>
              <a:t>童话故事《一个豆荚里的五粒豆》本文通过讲述成熟了的豆荚裂开了，里面的五个豆粒飞到广大的世界里去，各奔前程，对各自的经历都很满意。告诉我们：生活中不能没有爱,爱是最伟大的,也是最幸福的。</a:t>
            </a:r>
            <a:endParaRPr lang="zh-CN" altLang="en-US" sz="2000" b="1" noProof="1">
              <a:solidFill>
                <a:schemeClr val="accent5">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351"/>
                                        </p:tgtEl>
                                        <p:attrNameLst>
                                          <p:attrName>style.visibility</p:attrName>
                                        </p:attrNameLst>
                                      </p:cBhvr>
                                      <p:to>
                                        <p:strVal val="visible"/>
                                      </p:to>
                                    </p:set>
                                    <p:anim calcmode="lin" valueType="num">
                                      <p:cBhvr>
                                        <p:cTn id="7" dur="500" fill="hold"/>
                                        <p:tgtEl>
                                          <p:spTgt spid="57351"/>
                                        </p:tgtEl>
                                        <p:attrNameLst>
                                          <p:attrName>ppt_x</p:attrName>
                                        </p:attrNameLst>
                                      </p:cBhvr>
                                      <p:tavLst>
                                        <p:tav tm="0">
                                          <p:val>
                                            <p:strVal val="#ppt_x"/>
                                          </p:val>
                                        </p:tav>
                                        <p:tav tm="100000">
                                          <p:val>
                                            <p:strVal val="#ppt_x"/>
                                          </p:val>
                                        </p:tav>
                                      </p:tavLst>
                                    </p:anim>
                                    <p:anim calcmode="lin" valueType="num">
                                      <p:cBhvr>
                                        <p:cTn id="8" dur="500" fill="hold"/>
                                        <p:tgtEl>
                                          <p:spTgt spid="573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54"/>
                                        </p:tgtEl>
                                        <p:attrNameLst>
                                          <p:attrName>style.visibility</p:attrName>
                                        </p:attrNameLst>
                                      </p:cBhvr>
                                      <p:to>
                                        <p:strVal val="visible"/>
                                      </p:to>
                                    </p:set>
                                    <p:anim calcmode="lin" valueType="num">
                                      <p:cBhvr>
                                        <p:cTn id="13" dur="500" fill="hold"/>
                                        <p:tgtEl>
                                          <p:spTgt spid="27654"/>
                                        </p:tgtEl>
                                        <p:attrNameLst>
                                          <p:attrName>ppt_x</p:attrName>
                                        </p:attrNameLst>
                                      </p:cBhvr>
                                      <p:tavLst>
                                        <p:tav tm="0">
                                          <p:val>
                                            <p:strVal val="#ppt_x"/>
                                          </p:val>
                                        </p:tav>
                                        <p:tav tm="100000">
                                          <p:val>
                                            <p:strVal val="#ppt_x"/>
                                          </p:val>
                                        </p:tav>
                                      </p:tavLst>
                                    </p:anim>
                                    <p:anim calcmode="lin" valueType="num">
                                      <p:cBhvr>
                                        <p:cTn id="14" dur="500" fill="hold"/>
                                        <p:tgtEl>
                                          <p:spTgt spid="276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1" grpId="0"/>
      <p:bldP spid="27654"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 name="标题 4"/>
          <p:cNvSpPr>
            <a:spLocks noGrp="1"/>
          </p:cNvSpPr>
          <p:nvPr>
            <p:ph type="title"/>
          </p:nvPr>
        </p:nvSpPr>
        <p:spPr/>
        <p:txBody>
          <a:bodyPr/>
          <a:p>
            <a:endParaRPr lang="zh-CN" altLang="en-US"/>
          </a:p>
        </p:txBody>
      </p:sp>
      <p:sp>
        <p:nvSpPr>
          <p:cNvPr id="6" name="内容占位符 5"/>
          <p:cNvSpPr>
            <a:spLocks noGrp="1"/>
          </p:cNvSpPr>
          <p:nvPr>
            <p:ph idx="1"/>
          </p:nvPr>
        </p:nvSpPr>
        <p:spPr/>
        <p:txBody>
          <a:bodyPr/>
          <a:p>
            <a:endParaRPr lang="zh-CN" altLang="en-US"/>
          </a:p>
        </p:txBody>
      </p:sp>
      <p:sp>
        <p:nvSpPr>
          <p:cNvPr id="37889" name="Oval 3"/>
          <p:cNvSpPr>
            <a:spLocks noChangeArrowheads="1"/>
          </p:cNvSpPr>
          <p:nvPr/>
        </p:nvSpPr>
        <p:spPr bwMode="auto">
          <a:xfrm>
            <a:off x="6112933" y="304800"/>
            <a:ext cx="5088467" cy="2520950"/>
          </a:xfrm>
          <a:prstGeom prst="ellipse">
            <a:avLst/>
          </a:prstGeom>
          <a:solidFill>
            <a:schemeClr val="accent1"/>
          </a:solidFill>
          <a:ln w="9525">
            <a:solidFill>
              <a:schemeClr val="tx1"/>
            </a:solidFill>
            <a:round/>
          </a:ln>
        </p:spPr>
        <p:txBody>
          <a:bodyPr wrap="none" anchor="ctr"/>
          <a:lstStyle/>
          <a:p>
            <a:endParaRPr lang="zh-CN" altLang="en-US"/>
          </a:p>
        </p:txBody>
      </p:sp>
      <p:sp>
        <p:nvSpPr>
          <p:cNvPr id="57348" name="Text Box 4"/>
          <p:cNvSpPr txBox="1">
            <a:spLocks noChangeArrowheads="1"/>
          </p:cNvSpPr>
          <p:nvPr/>
        </p:nvSpPr>
        <p:spPr bwMode="auto">
          <a:xfrm>
            <a:off x="6593418" y="673100"/>
            <a:ext cx="41275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000" b="1">
                <a:solidFill>
                  <a:schemeClr val="tx2"/>
                </a:solidFill>
              </a:rPr>
              <a:t>教学重点</a:t>
            </a:r>
            <a:r>
              <a:rPr lang="zh-CN" altLang="en-US" sz="2000" b="1"/>
              <a:t>：</a:t>
            </a:r>
            <a:r>
              <a:rPr lang="zh-CN" altLang="en-US" sz="2000" b="1">
                <a:solidFill>
                  <a:schemeClr val="tx2"/>
                </a:solidFill>
              </a:rPr>
              <a:t>阅读时能积极思考，针对课文局部和整体提出自己的问题。</a:t>
            </a:r>
            <a:endParaRPr lang="zh-CN" altLang="en-US" sz="2000" b="1">
              <a:solidFill>
                <a:schemeClr val="tx2"/>
              </a:solidFill>
            </a:endParaRPr>
          </a:p>
          <a:p>
            <a:pPr>
              <a:spcBef>
                <a:spcPct val="50000"/>
              </a:spcBef>
            </a:pPr>
            <a:r>
              <a:rPr lang="zh-CN" altLang="en-US" sz="2000" b="1">
                <a:solidFill>
                  <a:schemeClr val="tx2"/>
                </a:solidFill>
              </a:rPr>
              <a:t>教学难点</a:t>
            </a:r>
            <a:r>
              <a:rPr lang="zh-CN" altLang="en-US" sz="2000" b="1"/>
              <a:t>：</a:t>
            </a:r>
            <a:r>
              <a:rPr lang="zh-CN" altLang="en-US" sz="2000" b="1">
                <a:solidFill>
                  <a:schemeClr val="tx2"/>
                </a:solidFill>
              </a:rPr>
              <a:t>能接助问题理解课文内容。</a:t>
            </a:r>
            <a:endParaRPr lang="zh-CN" altLang="en-US" sz="2000" b="1">
              <a:solidFill>
                <a:schemeClr val="tx2"/>
              </a:solidFill>
            </a:endParaRPr>
          </a:p>
        </p:txBody>
      </p:sp>
      <p:sp>
        <p:nvSpPr>
          <p:cNvPr id="27654" name="AutoShape 12"/>
          <p:cNvSpPr>
            <a:spLocks noChangeArrowheads="1"/>
          </p:cNvSpPr>
          <p:nvPr/>
        </p:nvSpPr>
        <p:spPr bwMode="auto">
          <a:xfrm rot="5400000">
            <a:off x="2711451" y="3449638"/>
            <a:ext cx="1295400" cy="3556000"/>
          </a:xfrm>
          <a:prstGeom prst="wedgeRoundRectCallout">
            <a:avLst>
              <a:gd name="adj1" fmla="val -197431"/>
              <a:gd name="adj2" fmla="val -12597"/>
              <a:gd name="adj3" fmla="val 16667"/>
            </a:avLst>
          </a:prstGeom>
          <a:solidFill>
            <a:schemeClr val="accent1"/>
          </a:solidFill>
          <a:ln w="9525">
            <a:solidFill>
              <a:schemeClr val="tx1"/>
            </a:solidFill>
            <a:miter lim="800000"/>
          </a:ln>
        </p:spPr>
        <p:txBody>
          <a:bodyPr rot="10800000" vert="eaVert"/>
          <a:lstStyle/>
          <a:p>
            <a:pPr algn="ctr"/>
            <a:r>
              <a:rPr lang="zh-CN" altLang="en-US" b="1"/>
              <a:t>理解这两句富有哲理的诗句时，要结合前两句古诗的内容和生活实际理解其深刻的内涵。</a:t>
            </a:r>
            <a:endParaRPr lang="zh-CN" altLang="en-US" b="1"/>
          </a:p>
        </p:txBody>
      </p:sp>
      <p:pic>
        <p:nvPicPr>
          <p:cNvPr id="37892"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7" y="404814"/>
            <a:ext cx="5937251" cy="645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文本框 99"/>
          <p:cNvSpPr txBox="1">
            <a:spLocks noChangeArrowheads="1"/>
          </p:cNvSpPr>
          <p:nvPr/>
        </p:nvSpPr>
        <p:spPr bwMode="auto">
          <a:xfrm>
            <a:off x="5903384" y="3981450"/>
            <a:ext cx="6288616"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3200" dirty="0">
                <a:solidFill>
                  <a:srgbClr val="FF0000"/>
                </a:solidFill>
                <a:latin typeface="宋体" panose="02010600030101010101" pitchFamily="2" charset="-122"/>
              </a:rPr>
              <a:t>教学建议：</a:t>
            </a:r>
            <a:r>
              <a:rPr lang="en-US" altLang="zh-CN" sz="3200" dirty="0">
                <a:solidFill>
                  <a:srgbClr val="000000"/>
                </a:solidFill>
                <a:latin typeface="宋体" panose="02010600030101010101" pitchFamily="2" charset="-122"/>
              </a:rPr>
              <a:t>1.</a:t>
            </a:r>
            <a:r>
              <a:rPr lang="zh-CN" altLang="zh-CN" sz="3200" dirty="0">
                <a:solidFill>
                  <a:srgbClr val="000000"/>
                </a:solidFill>
              </a:rPr>
              <a:t>通过分角色度读的程序引导学生体会豆荚的愿望。</a:t>
            </a:r>
            <a:endParaRPr lang="en-US" altLang="zh-CN" sz="3200" dirty="0">
              <a:solidFill>
                <a:srgbClr val="000000"/>
              </a:solidFill>
              <a:latin typeface="宋体" panose="02010600030101010101" pitchFamily="2" charset="-122"/>
            </a:endParaRPr>
          </a:p>
          <a:p>
            <a:r>
              <a:rPr lang="en-US" altLang="zh-CN" sz="3200" dirty="0">
                <a:solidFill>
                  <a:srgbClr val="000000"/>
                </a:solidFill>
                <a:latin typeface="宋体" panose="02010600030101010101" pitchFamily="2" charset="-122"/>
              </a:rPr>
              <a:t>2.</a:t>
            </a:r>
            <a:r>
              <a:rPr lang="zh-CN" altLang="zh-CN" sz="3200" dirty="0">
                <a:solidFill>
                  <a:srgbClr val="000000"/>
                </a:solidFill>
              </a:rPr>
              <a:t>运用多媒体教学手段引领学生进入课文情境。</a:t>
            </a:r>
            <a:endParaRPr lang="zh-CN" altLang="en-US" sz="3200" dirty="0"/>
          </a:p>
        </p:txBody>
      </p:sp>
      <p:sp>
        <p:nvSpPr>
          <p:cNvPr id="2" name="TextBox 1"/>
          <p:cNvSpPr txBox="1"/>
          <p:nvPr/>
        </p:nvSpPr>
        <p:spPr>
          <a:xfrm>
            <a:off x="5995487" y="3262075"/>
            <a:ext cx="4390084" cy="523220"/>
          </a:xfrm>
          <a:prstGeom prst="rect">
            <a:avLst/>
          </a:prstGeom>
          <a:noFill/>
        </p:spPr>
        <p:txBody>
          <a:bodyPr wrap="square" rtlCol="0">
            <a:spAutoFit/>
          </a:bodyPr>
          <a:lstStyle/>
          <a:p>
            <a:r>
              <a:rPr lang="zh-CN" altLang="en-US" sz="2800" dirty="0" smtClean="0">
                <a:solidFill>
                  <a:srgbClr val="FF0000"/>
                </a:solidFill>
              </a:rPr>
              <a:t>教学课时：</a:t>
            </a:r>
            <a:r>
              <a:rPr lang="en-US" altLang="zh-CN" sz="2800" dirty="0" smtClean="0"/>
              <a:t>2</a:t>
            </a:r>
            <a:r>
              <a:rPr lang="zh-CN" altLang="en-US" sz="2800" dirty="0" smtClean="0"/>
              <a:t>课时。</a:t>
            </a:r>
            <a:endParaRPr lang="zh-CN"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348"/>
                                        </p:tgtEl>
                                        <p:attrNameLst>
                                          <p:attrName>style.visibility</p:attrName>
                                        </p:attrNameLst>
                                      </p:cBhvr>
                                      <p:to>
                                        <p:strVal val="visible"/>
                                      </p:to>
                                    </p:set>
                                    <p:anim calcmode="lin" valueType="num">
                                      <p:cBhvr additive="base">
                                        <p:cTn id="7" dur="500" fill="hold"/>
                                        <p:tgtEl>
                                          <p:spTgt spid="57348"/>
                                        </p:tgtEl>
                                        <p:attrNameLst>
                                          <p:attrName>ppt_x</p:attrName>
                                        </p:attrNameLst>
                                      </p:cBhvr>
                                      <p:tavLst>
                                        <p:tav tm="0">
                                          <p:val>
                                            <p:strVal val="#ppt_x"/>
                                          </p:val>
                                        </p:tav>
                                        <p:tav tm="100000">
                                          <p:val>
                                            <p:strVal val="#ppt_x"/>
                                          </p:val>
                                        </p:tav>
                                      </p:tavLst>
                                    </p:anim>
                                    <p:anim calcmode="lin" valueType="num">
                                      <p:cBhvr additive="base">
                                        <p:cTn id="8" dur="500" fill="hold"/>
                                        <p:tgtEl>
                                          <p:spTgt spid="573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54"/>
                                        </p:tgtEl>
                                        <p:attrNameLst>
                                          <p:attrName>style.visibility</p:attrName>
                                        </p:attrNameLst>
                                      </p:cBhvr>
                                      <p:to>
                                        <p:strVal val="visible"/>
                                      </p:to>
                                    </p:set>
                                    <p:anim calcmode="lin" valueType="num">
                                      <p:cBhvr additive="base">
                                        <p:cTn id="13" dur="500" fill="hold"/>
                                        <p:tgtEl>
                                          <p:spTgt spid="27654"/>
                                        </p:tgtEl>
                                        <p:attrNameLst>
                                          <p:attrName>ppt_x</p:attrName>
                                        </p:attrNameLst>
                                      </p:cBhvr>
                                      <p:tavLst>
                                        <p:tav tm="0">
                                          <p:val>
                                            <p:strVal val="#ppt_x"/>
                                          </p:val>
                                        </p:tav>
                                        <p:tav tm="100000">
                                          <p:val>
                                            <p:strVal val="#ppt_x"/>
                                          </p:val>
                                        </p:tav>
                                      </p:tavLst>
                                    </p:anim>
                                    <p:anim calcmode="lin" valueType="num">
                                      <p:cBhvr additive="base">
                                        <p:cTn id="14" dur="500" fill="hold"/>
                                        <p:tgtEl>
                                          <p:spTgt spid="276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p:bldP spid="2765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6" name="标题 5"/>
          <p:cNvSpPr>
            <a:spLocks noGrp="1"/>
          </p:cNvSpPr>
          <p:nvPr>
            <p:ph type="title"/>
          </p:nvPr>
        </p:nvSpPr>
        <p:spPr/>
        <p:txBody>
          <a:bodyPr/>
          <a:p>
            <a:endParaRPr lang="zh-CN" altLang="en-US"/>
          </a:p>
        </p:txBody>
      </p:sp>
      <p:sp>
        <p:nvSpPr>
          <p:cNvPr id="9" name="内容占位符 8"/>
          <p:cNvSpPr>
            <a:spLocks noGrp="1"/>
          </p:cNvSpPr>
          <p:nvPr>
            <p:ph idx="1"/>
          </p:nvPr>
        </p:nvSpPr>
        <p:spPr/>
        <p:txBody>
          <a:bodyPr/>
          <a:p>
            <a:endParaRPr lang="zh-CN" altLang="en-US"/>
          </a:p>
        </p:txBody>
      </p:sp>
      <p:grpSp>
        <p:nvGrpSpPr>
          <p:cNvPr id="2" name="组合 8"/>
          <p:cNvGrpSpPr/>
          <p:nvPr/>
        </p:nvGrpSpPr>
        <p:grpSpPr>
          <a:xfrm>
            <a:off x="624205" y="1336675"/>
            <a:ext cx="10963910" cy="2512060"/>
            <a:chOff x="1116013" y="1268413"/>
            <a:chExt cx="6624637" cy="2819400"/>
          </a:xfrm>
        </p:grpSpPr>
        <p:pic>
          <p:nvPicPr>
            <p:cNvPr id="32770" name="图片 5" descr="2.jpg"/>
            <p:cNvPicPr>
              <a:picLocks noChangeAspect="1"/>
            </p:cNvPicPr>
            <p:nvPr/>
          </p:nvPicPr>
          <p:blipFill>
            <a:blip r:embed="rId2" cstate="print">
              <a:lum bright="10000"/>
            </a:blip>
            <a:srcRect l="15501" t="1505" r="16289" b="76747"/>
            <a:stretch>
              <a:fillRect/>
            </a:stretch>
          </p:blipFill>
          <p:spPr bwMode="auto">
            <a:xfrm>
              <a:off x="1116013" y="1268413"/>
              <a:ext cx="6624637" cy="2819400"/>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1187450" y="3357563"/>
              <a:ext cx="6553200" cy="5032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32774" name="TextBox 8"/>
          <p:cNvSpPr txBox="1">
            <a:spLocks noChangeArrowheads="1"/>
          </p:cNvSpPr>
          <p:nvPr/>
        </p:nvSpPr>
        <p:spPr bwMode="auto">
          <a:xfrm>
            <a:off x="624418" y="333375"/>
            <a:ext cx="8640233" cy="645160"/>
          </a:xfrm>
          <a:prstGeom prst="rect">
            <a:avLst/>
          </a:prstGeom>
          <a:noFill/>
          <a:ln w="9525">
            <a:noFill/>
            <a:miter lim="800000"/>
          </a:ln>
        </p:spPr>
        <p:txBody>
          <a:bodyPr>
            <a:spAutoFit/>
          </a:bodyPr>
          <a:lstStyle/>
          <a:p>
            <a:r>
              <a:rPr lang="zh-CN" altLang="en-US" sz="3600" dirty="0">
                <a:latin typeface="微软雅黑" panose="020B0503020204020204" charset="-122"/>
                <a:ea typeface="微软雅黑" panose="020B0503020204020204" charset="-122"/>
              </a:rPr>
              <a:t>提问策略的</a:t>
            </a:r>
            <a:r>
              <a:rPr lang="zh-CN" altLang="en-US" sz="3600" b="1" dirty="0">
                <a:solidFill>
                  <a:srgbClr val="C00000"/>
                </a:solidFill>
                <a:latin typeface="华文中宋" panose="02010600040101010101" charset="-122"/>
                <a:ea typeface="华文中宋" panose="02010600040101010101" charset="-122"/>
              </a:rPr>
              <a:t>第</a:t>
            </a:r>
            <a:r>
              <a:rPr lang="en-US" altLang="zh-CN" sz="3600" b="1" dirty="0">
                <a:solidFill>
                  <a:srgbClr val="C00000"/>
                </a:solidFill>
                <a:latin typeface="华文中宋" panose="02010600040101010101" charset="-122"/>
                <a:ea typeface="华文中宋" panose="02010600040101010101" charset="-122"/>
              </a:rPr>
              <a:t>1</a:t>
            </a:r>
            <a:r>
              <a:rPr lang="zh-CN" altLang="en-US" sz="3600" b="1" dirty="0">
                <a:solidFill>
                  <a:srgbClr val="C00000"/>
                </a:solidFill>
                <a:latin typeface="华文中宋" panose="02010600040101010101" charset="-122"/>
                <a:ea typeface="华文中宋" panose="02010600040101010101" charset="-122"/>
              </a:rPr>
              <a:t>篇课文</a:t>
            </a:r>
            <a:r>
              <a:rPr lang="en-US" altLang="zh-CN" sz="3600" dirty="0">
                <a:latin typeface="华文中宋" panose="02010600040101010101" charset="-122"/>
                <a:ea typeface="华文中宋" panose="02010600040101010101" charset="-122"/>
              </a:rPr>
              <a:t>——</a:t>
            </a:r>
            <a:endParaRPr lang="en-US" altLang="zh-CN" sz="3600" dirty="0">
              <a:latin typeface="华文中宋" panose="02010600040101010101" charset="-122"/>
              <a:ea typeface="华文中宋" panose="02010600040101010101" charset="-122"/>
            </a:endParaRPr>
          </a:p>
        </p:txBody>
      </p:sp>
      <p:grpSp>
        <p:nvGrpSpPr>
          <p:cNvPr id="3" name="组合 10"/>
          <p:cNvGrpSpPr/>
          <p:nvPr/>
        </p:nvGrpSpPr>
        <p:grpSpPr>
          <a:xfrm>
            <a:off x="624418" y="4005263"/>
            <a:ext cx="11567583" cy="2303462"/>
            <a:chOff x="468313" y="4005263"/>
            <a:chExt cx="8675687" cy="2303462"/>
          </a:xfrm>
        </p:grpSpPr>
        <p:sp>
          <p:nvSpPr>
            <p:cNvPr id="32771" name="TextBox 4"/>
            <p:cNvSpPr txBox="1">
              <a:spLocks noChangeArrowheads="1"/>
            </p:cNvSpPr>
            <p:nvPr/>
          </p:nvSpPr>
          <p:spPr bwMode="auto">
            <a:xfrm>
              <a:off x="792163" y="4797152"/>
              <a:ext cx="8351837" cy="1353185"/>
            </a:xfrm>
            <a:prstGeom prst="rect">
              <a:avLst/>
            </a:prstGeom>
            <a:noFill/>
            <a:ln w="9525">
              <a:noFill/>
              <a:miter lim="800000"/>
            </a:ln>
          </p:spPr>
          <p:txBody>
            <a:bodyPr>
              <a:spAutoFit/>
            </a:bodyPr>
            <a:lstStyle/>
            <a:p>
              <a:r>
                <a:rPr lang="zh-CN" altLang="zh-CN" sz="2800" b="1" dirty="0">
                  <a:solidFill>
                    <a:srgbClr val="C00000"/>
                  </a:solidFill>
                  <a:latin typeface="华文仿宋" panose="02010600040101010101" pitchFamily="2" charset="-122"/>
                  <a:cs typeface="Times New Roman" panose="02020603050405020304" pitchFamily="18" charset="0"/>
                </a:rPr>
                <a:t>阅读提示</a:t>
              </a:r>
              <a:r>
                <a:rPr lang="en-US" altLang="zh-CN" sz="2800" b="1" dirty="0">
                  <a:solidFill>
                    <a:srgbClr val="C00000"/>
                  </a:solidFill>
                  <a:latin typeface="华文仿宋" panose="02010600040101010101" pitchFamily="2" charset="-122"/>
                  <a:cs typeface="Times New Roman" panose="02020603050405020304" pitchFamily="18" charset="0"/>
                </a:rPr>
                <a:t>——</a:t>
              </a:r>
              <a:endParaRPr lang="en-US" altLang="zh-CN" sz="2800" b="1" dirty="0">
                <a:solidFill>
                  <a:srgbClr val="C00000"/>
                </a:solidFill>
                <a:latin typeface="华文仿宋" panose="02010600040101010101" pitchFamily="2" charset="-122"/>
                <a:cs typeface="Times New Roman" panose="02020603050405020304" pitchFamily="18" charset="0"/>
              </a:endParaRPr>
            </a:p>
            <a:p>
              <a:r>
                <a:rPr lang="en-US" altLang="zh-CN" sz="2800" dirty="0">
                  <a:solidFill>
                    <a:srgbClr val="000000"/>
                  </a:solidFill>
                  <a:latin typeface="华文仿宋" panose="02010600040101010101" pitchFamily="2" charset="-122"/>
                  <a:cs typeface="Times New Roman" panose="02020603050405020304" pitchFamily="18" charset="0"/>
                </a:rPr>
                <a:t>        </a:t>
              </a:r>
              <a:r>
                <a:rPr lang="zh-CN" altLang="zh-CN" sz="2800" dirty="0">
                  <a:solidFill>
                    <a:srgbClr val="000000"/>
                  </a:solidFill>
                  <a:latin typeface="华文仿宋" panose="02010600040101010101" pitchFamily="2" charset="-122"/>
                  <a:cs typeface="Times New Roman" panose="02020603050405020304" pitchFamily="18" charset="0"/>
                </a:rPr>
                <a:t>引导学生在阅读课文的过程中积极思考</a:t>
              </a:r>
              <a:r>
                <a:rPr lang="zh-CN" altLang="en-US" sz="2800" dirty="0">
                  <a:solidFill>
                    <a:srgbClr val="000000"/>
                  </a:solidFill>
                  <a:latin typeface="华文仿宋" panose="02010600040101010101" pitchFamily="2" charset="-122"/>
                  <a:cs typeface="Times New Roman" panose="02020603050405020304" pitchFamily="18" charset="0"/>
                </a:rPr>
                <a:t>，</a:t>
              </a:r>
              <a:r>
                <a:rPr lang="zh-CN" altLang="zh-CN" sz="2800" dirty="0">
                  <a:solidFill>
                    <a:srgbClr val="000000"/>
                  </a:solidFill>
                  <a:latin typeface="华文仿宋" panose="02010600040101010101" pitchFamily="2" charset="-122"/>
                  <a:cs typeface="Times New Roman" panose="02020603050405020304" pitchFamily="18" charset="0"/>
                </a:rPr>
                <a:t>大胆提出问题</a:t>
              </a:r>
              <a:r>
                <a:rPr lang="zh-CN" altLang="en-US" sz="2800" dirty="0">
                  <a:solidFill>
                    <a:srgbClr val="000000"/>
                  </a:solidFill>
                  <a:latin typeface="华文仿宋" panose="02010600040101010101" pitchFamily="2" charset="-122"/>
                  <a:cs typeface="Times New Roman" panose="02020603050405020304" pitchFamily="18" charset="0"/>
                </a:rPr>
                <a:t>。</a:t>
              </a:r>
              <a:endParaRPr lang="en-US" altLang="zh-CN" sz="2600" dirty="0">
                <a:solidFill>
                  <a:srgbClr val="000000"/>
                </a:solidFill>
                <a:latin typeface="华文仿宋" panose="02010600040101010101" pitchFamily="2" charset="-122"/>
                <a:cs typeface="Times New Roman" panose="02020603050405020304" pitchFamily="18" charset="0"/>
              </a:endParaRPr>
            </a:p>
            <a:p>
              <a:r>
                <a:rPr lang="en-US" altLang="zh-CN" sz="2600" dirty="0">
                  <a:solidFill>
                    <a:srgbClr val="000000"/>
                  </a:solidFill>
                  <a:latin typeface="华文仿宋" panose="02010600040101010101" pitchFamily="2" charset="-122"/>
                  <a:cs typeface="Times New Roman" panose="02020603050405020304" pitchFamily="18" charset="0"/>
                </a:rPr>
                <a:t>         </a:t>
              </a:r>
              <a:endParaRPr lang="zh-CN" altLang="en-US" sz="2600" dirty="0"/>
            </a:p>
          </p:txBody>
        </p:sp>
        <p:sp>
          <p:nvSpPr>
            <p:cNvPr id="8" name="上箭头 7"/>
            <p:cNvSpPr/>
            <p:nvPr/>
          </p:nvSpPr>
          <p:spPr>
            <a:xfrm>
              <a:off x="4140200" y="4005263"/>
              <a:ext cx="863600" cy="6477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9"/>
            <p:cNvSpPr/>
            <p:nvPr/>
          </p:nvSpPr>
          <p:spPr>
            <a:xfrm>
              <a:off x="468313" y="4652963"/>
              <a:ext cx="8064500" cy="16557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4" name="AutoShape 12"/>
          <p:cNvSpPr/>
          <p:nvPr/>
        </p:nvSpPr>
        <p:spPr>
          <a:xfrm rot="5400000">
            <a:off x="3395663" y="3895725"/>
            <a:ext cx="1295400" cy="2665413"/>
          </a:xfrm>
          <a:prstGeom prst="wedgeRoundRectCallout">
            <a:avLst>
              <a:gd name="adj1" fmla="val -197431"/>
              <a:gd name="adj2" fmla="val -12597"/>
              <a:gd name="adj3" fmla="val 16667"/>
            </a:avLst>
          </a:prstGeom>
          <a:solidFill>
            <a:schemeClr val="accent1"/>
          </a:solidFill>
          <a:ln w="9525" cap="flat" cmpd="sng">
            <a:solidFill>
              <a:schemeClr val="tx1"/>
            </a:solidFill>
            <a:prstDash val="solid"/>
            <a:miter/>
            <a:headEnd type="none" w="med" len="med"/>
            <a:tailEnd type="none" w="med" len="med"/>
          </a:ln>
        </p:spPr>
        <p:txBody>
          <a:bodyPr rot="10800000" vert="eaVert"/>
          <a:p>
            <a:pPr algn="ctr"/>
            <a:r>
              <a:rPr lang="zh-CN" altLang="en-US" b="1" dirty="0">
                <a:latin typeface="Arial" panose="020B0604020202020204" pitchFamily="34" charset="0"/>
              </a:rPr>
              <a:t>理解这两句富有哲理的诗句时，要结合前两句古诗的内容和生活实际理解其深刻的内涵。</a:t>
            </a:r>
            <a:endParaRPr lang="zh-CN" altLang="en-US" b="1" dirty="0">
              <a:latin typeface="Arial" panose="020B0604020202020204" pitchFamily="34" charset="0"/>
            </a:endParaRPr>
          </a:p>
        </p:txBody>
      </p:sp>
      <p:pic>
        <p:nvPicPr>
          <p:cNvPr id="27655" name="图片 1"/>
          <p:cNvPicPr>
            <a:picLocks noChangeAspect="1"/>
          </p:cNvPicPr>
          <p:nvPr/>
        </p:nvPicPr>
        <p:blipFill>
          <a:blip r:embed="rId1"/>
          <a:stretch>
            <a:fillRect/>
          </a:stretch>
        </p:blipFill>
        <p:spPr>
          <a:xfrm>
            <a:off x="1524000" y="404813"/>
            <a:ext cx="4452938" cy="6453187"/>
          </a:xfrm>
          <a:prstGeom prst="rect">
            <a:avLst/>
          </a:prstGeom>
          <a:noFill/>
          <a:ln w="9525">
            <a:noFill/>
          </a:ln>
        </p:spPr>
      </p:pic>
      <p:cxnSp>
        <p:nvCxnSpPr>
          <p:cNvPr id="5" name="直接连接符 4"/>
          <p:cNvCxnSpPr/>
          <p:nvPr/>
        </p:nvCxnSpPr>
        <p:spPr>
          <a:xfrm flipV="1">
            <a:off x="2160270" y="2204720"/>
            <a:ext cx="3359785" cy="1905"/>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 name="直接连接符 1"/>
          <p:cNvCxnSpPr/>
          <p:nvPr/>
        </p:nvCxnSpPr>
        <p:spPr>
          <a:xfrm flipV="1">
            <a:off x="1974215" y="2479675"/>
            <a:ext cx="1910080" cy="32385"/>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3884295" y="3055620"/>
            <a:ext cx="1779905" cy="13335"/>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1889760" y="3328670"/>
            <a:ext cx="1254125" cy="2794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2160270" y="3925570"/>
            <a:ext cx="2351405" cy="6985"/>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1974215" y="5085080"/>
            <a:ext cx="1313180" cy="3175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sp>
        <p:nvSpPr>
          <p:cNvPr id="39948" name="矩形 39947"/>
          <p:cNvSpPr/>
          <p:nvPr/>
        </p:nvSpPr>
        <p:spPr>
          <a:xfrm>
            <a:off x="2607310" y="5699125"/>
            <a:ext cx="272415" cy="177165"/>
          </a:xfrm>
          <a:prstGeom prst="rect">
            <a:avLst/>
          </a:prstGeom>
          <a:noFill/>
          <a:ln w="9525" cap="flat" cmpd="sng">
            <a:solidFill>
              <a:srgbClr val="FF0000"/>
            </a:solidFill>
            <a:prstDash val="solid"/>
            <a:miter/>
            <a:headEnd type="none" w="med" len="med"/>
            <a:tailEnd type="none" w="med" len="med"/>
          </a:ln>
        </p:spPr>
        <p:txBody>
          <a:bodyPr/>
          <a:p>
            <a:endParaRPr lang="zh-CN" altLang="en-US"/>
          </a:p>
        </p:txBody>
      </p:sp>
      <p:sp>
        <p:nvSpPr>
          <p:cNvPr id="10" name="线形标注 1 9"/>
          <p:cNvSpPr/>
          <p:nvPr/>
        </p:nvSpPr>
        <p:spPr>
          <a:xfrm>
            <a:off x="3632200" y="5988685"/>
            <a:ext cx="3164840" cy="751205"/>
          </a:xfrm>
          <a:prstGeom prst="borderCallout1">
            <a:avLst>
              <a:gd name="adj1" fmla="val 18750"/>
              <a:gd name="adj2" fmla="val -8333"/>
              <a:gd name="adj3" fmla="val -7438"/>
              <a:gd name="adj4" fmla="val -2405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altLang="zh-CN">
                <a:solidFill>
                  <a:srgbClr val="FF0000"/>
                </a:solidFill>
              </a:rPr>
              <a:t>“</a:t>
            </a:r>
            <a:r>
              <a:rPr lang="zh-CN" altLang="en-US">
                <a:solidFill>
                  <a:srgbClr val="FF0000"/>
                </a:solidFill>
              </a:rPr>
              <a:t>不久</a:t>
            </a:r>
            <a:r>
              <a:rPr lang="en-US" altLang="zh-CN">
                <a:solidFill>
                  <a:srgbClr val="FF0000"/>
                </a:solidFill>
              </a:rPr>
              <a:t>”</a:t>
            </a:r>
            <a:r>
              <a:rPr lang="zh-CN" altLang="en-US">
                <a:solidFill>
                  <a:srgbClr val="FF0000"/>
                </a:solidFill>
              </a:rPr>
              <a:t>写出了豌豆们对离开豆荚的期待，期待外面的世界。</a:t>
            </a:r>
            <a:endParaRPr lang="zh-CN" altLang="en-US">
              <a:solidFill>
                <a:srgbClr val="FF0000"/>
              </a:solidFill>
            </a:endParaRPr>
          </a:p>
        </p:txBody>
      </p:sp>
      <p:sp>
        <p:nvSpPr>
          <p:cNvPr id="11" name="矩形标注 10"/>
          <p:cNvSpPr/>
          <p:nvPr/>
        </p:nvSpPr>
        <p:spPr>
          <a:xfrm>
            <a:off x="2495550" y="826135"/>
            <a:ext cx="5012055" cy="475615"/>
          </a:xfrm>
          <a:prstGeom prst="wedgeRectCallout">
            <a:avLst>
              <a:gd name="adj1" fmla="val -51685"/>
              <a:gd name="adj2" fmla="val 195660"/>
            </a:avLst>
          </a:prstGeom>
        </p:spPr>
        <p:style>
          <a:lnRef idx="2">
            <a:schemeClr val="accent6"/>
          </a:lnRef>
          <a:fillRef idx="1">
            <a:schemeClr val="lt1"/>
          </a:fillRef>
          <a:effectRef idx="0">
            <a:schemeClr val="accent6"/>
          </a:effectRef>
          <a:fontRef idx="minor">
            <a:schemeClr val="dk1"/>
          </a:fontRef>
        </p:style>
        <p:txBody>
          <a:bodyPr rtlCol="0" anchor="ctr"/>
          <a:p>
            <a:pPr algn="ctr"/>
            <a:r>
              <a:rPr lang="zh-CN" altLang="en-US">
                <a:solidFill>
                  <a:schemeClr val="tx1"/>
                </a:solidFill>
              </a:rPr>
              <a:t>小豌豆自己和豆荚是绿的，就以为整个世界都是绿的，看出小豌豆的天真与可爱。</a:t>
            </a:r>
            <a:endParaRPr lang="zh-CN" altLang="en-US">
              <a:solidFill>
                <a:schemeClr val="tx1"/>
              </a:solidFill>
            </a:endParaRPr>
          </a:p>
        </p:txBody>
      </p:sp>
      <p:sp>
        <p:nvSpPr>
          <p:cNvPr id="12" name="圆角矩形标注 11"/>
          <p:cNvSpPr/>
          <p:nvPr/>
        </p:nvSpPr>
        <p:spPr>
          <a:xfrm>
            <a:off x="6077585" y="1412240"/>
            <a:ext cx="2736215" cy="792480"/>
          </a:xfrm>
          <a:prstGeom prst="wedgeRoundRectCallout">
            <a:avLst>
              <a:gd name="adj1" fmla="val -123613"/>
              <a:gd name="adj2" fmla="val 14110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写出了豆荚的生长环境。</a:t>
            </a:r>
            <a:endParaRPr lang="zh-CN" altLang="en-US"/>
          </a:p>
        </p:txBody>
      </p:sp>
      <p:sp>
        <p:nvSpPr>
          <p:cNvPr id="13" name="圆角矩形标注 12"/>
          <p:cNvSpPr/>
          <p:nvPr/>
        </p:nvSpPr>
        <p:spPr>
          <a:xfrm>
            <a:off x="6077585" y="2894330"/>
            <a:ext cx="3168015" cy="648335"/>
          </a:xfrm>
          <a:prstGeom prst="wedgeRoundRectCallout">
            <a:avLst>
              <a:gd name="adj1" fmla="val -131799"/>
              <a:gd name="adj2" fmla="val 10749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rgbClr val="002060"/>
                </a:solidFill>
                <a:effectLst>
                  <a:outerShdw blurRad="38100" dist="19050" dir="2700000" algn="tl" rotWithShape="0">
                    <a:schemeClr val="dk1">
                      <a:alpha val="40000"/>
                    </a:schemeClr>
                  </a:outerShdw>
                </a:effectLst>
              </a:rPr>
              <a:t>这句话是反问句，意思是我们不能永远就在这儿坐下去。</a:t>
            </a:r>
            <a:endParaRPr lang="zh-CN" altLang="en-US">
              <a:solidFill>
                <a:srgbClr val="002060"/>
              </a:solidFill>
              <a:effectLst>
                <a:outerShdw blurRad="38100" dist="19050" dir="2700000" algn="tl" rotWithShape="0">
                  <a:schemeClr val="dk1">
                    <a:alpha val="40000"/>
                  </a:schemeClr>
                </a:outerShdw>
              </a:effectLst>
            </a:endParaRPr>
          </a:p>
        </p:txBody>
      </p:sp>
      <p:sp>
        <p:nvSpPr>
          <p:cNvPr id="14" name="矩形标注 13"/>
          <p:cNvSpPr/>
          <p:nvPr/>
        </p:nvSpPr>
        <p:spPr>
          <a:xfrm>
            <a:off x="5664200" y="4224655"/>
            <a:ext cx="3845560" cy="701675"/>
          </a:xfrm>
          <a:prstGeom prst="wedgeRectCallout">
            <a:avLst>
              <a:gd name="adj1" fmla="val -110865"/>
              <a:gd name="adj2" fmla="val 713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这句话写出了豌豆们的天真和对世界的新奇。</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4"/>
                                        </p:tgtEl>
                                        <p:attrNameLst>
                                          <p:attrName>style.visibility</p:attrName>
                                        </p:attrNameLst>
                                      </p:cBhvr>
                                      <p:to>
                                        <p:strVal val="visible"/>
                                      </p:to>
                                    </p:set>
                                    <p:anim calcmode="lin" valueType="num">
                                      <p:cBhvr additive="base">
                                        <p:cTn id="7" dur="500" fill="hold"/>
                                        <p:tgtEl>
                                          <p:spTgt spid="27654"/>
                                        </p:tgtEl>
                                        <p:attrNameLst>
                                          <p:attrName>ppt_x</p:attrName>
                                        </p:attrNameLst>
                                      </p:cBhvr>
                                      <p:tavLst>
                                        <p:tav tm="0">
                                          <p:val>
                                            <p:strVal val="#ppt_x"/>
                                          </p:val>
                                        </p:tav>
                                        <p:tav tm="100000">
                                          <p:val>
                                            <p:strVal val="#ppt_x"/>
                                          </p:val>
                                        </p:tav>
                                      </p:tavLst>
                                    </p:anim>
                                    <p:anim calcmode="lin" valueType="num">
                                      <p:cBhvr additive="base">
                                        <p:cTn id="8" dur="500" fill="hold"/>
                                        <p:tgtEl>
                                          <p:spTgt spid="276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8675" name="内容占位符 5"/>
          <p:cNvPicPr>
            <a:picLocks noGrp="1" noChangeAspect="1"/>
          </p:cNvPicPr>
          <p:nvPr>
            <p:ph idx="4294967295"/>
          </p:nvPr>
        </p:nvPicPr>
        <p:blipFill>
          <a:blip r:embed="rId1"/>
          <a:stretch>
            <a:fillRect/>
          </a:stretch>
        </p:blipFill>
        <p:spPr>
          <a:xfrm>
            <a:off x="1524000" y="457200"/>
            <a:ext cx="4643755" cy="6337300"/>
          </a:xfrm>
        </p:spPr>
      </p:pic>
      <p:cxnSp>
        <p:nvCxnSpPr>
          <p:cNvPr id="7" name="直接连接符 6"/>
          <p:cNvCxnSpPr/>
          <p:nvPr/>
        </p:nvCxnSpPr>
        <p:spPr>
          <a:xfrm flipV="1">
            <a:off x="2332990" y="4940935"/>
            <a:ext cx="1458595" cy="4572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sp>
        <p:nvSpPr>
          <p:cNvPr id="2" name="圆角矩形标注 1"/>
          <p:cNvSpPr/>
          <p:nvPr/>
        </p:nvSpPr>
        <p:spPr>
          <a:xfrm>
            <a:off x="6058535" y="3808095"/>
            <a:ext cx="4320540" cy="647700"/>
          </a:xfrm>
          <a:prstGeom prst="wedgeRoundRectCallout">
            <a:avLst>
              <a:gd name="adj1" fmla="val -101881"/>
              <a:gd name="adj2" fmla="val 12607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这句话写出了这粒豌豆随遇而安的性格特点。</a:t>
            </a:r>
            <a:endParaRPr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9699" name="内容占位符 2"/>
          <p:cNvPicPr>
            <a:picLocks noGrp="1" noChangeAspect="1"/>
          </p:cNvPicPr>
          <p:nvPr>
            <p:ph idx="1"/>
          </p:nvPr>
        </p:nvPicPr>
        <p:blipFill>
          <a:blip r:embed="rId1"/>
          <a:stretch>
            <a:fillRect/>
          </a:stretch>
        </p:blipFill>
        <p:spPr>
          <a:xfrm>
            <a:off x="3015615" y="438785"/>
            <a:ext cx="5364480" cy="6545580"/>
          </a:xfrm>
        </p:spPr>
      </p:pic>
      <p:sp>
        <p:nvSpPr>
          <p:cNvPr id="39948" name="矩形 39947"/>
          <p:cNvSpPr/>
          <p:nvPr/>
        </p:nvSpPr>
        <p:spPr>
          <a:xfrm>
            <a:off x="4676775" y="438785"/>
            <a:ext cx="364490" cy="269875"/>
          </a:xfrm>
          <a:prstGeom prst="rect">
            <a:avLst/>
          </a:prstGeom>
          <a:noFill/>
          <a:ln w="9525" cap="flat" cmpd="sng">
            <a:solidFill>
              <a:srgbClr val="FF0000"/>
            </a:solidFill>
            <a:prstDash val="solid"/>
            <a:miter/>
            <a:headEnd type="none" w="med" len="med"/>
            <a:tailEnd type="none" w="med" len="med"/>
          </a:ln>
        </p:spPr>
        <p:txBody>
          <a:bodyPr/>
          <a:p>
            <a:endParaRPr lang="zh-CN" altLang="en-US"/>
          </a:p>
        </p:txBody>
      </p:sp>
      <p:sp>
        <p:nvSpPr>
          <p:cNvPr id="2" name="矩形 1"/>
          <p:cNvSpPr/>
          <p:nvPr/>
        </p:nvSpPr>
        <p:spPr>
          <a:xfrm>
            <a:off x="6186170" y="468630"/>
            <a:ext cx="551815" cy="193675"/>
          </a:xfrm>
          <a:prstGeom prst="rect">
            <a:avLst/>
          </a:prstGeom>
          <a:noFill/>
          <a:ln w="9525" cap="flat" cmpd="sng">
            <a:solidFill>
              <a:srgbClr val="FF0000"/>
            </a:solidFill>
            <a:prstDash val="solid"/>
            <a:miter/>
            <a:headEnd type="none" w="med" len="med"/>
            <a:tailEnd type="none" w="med" len="med"/>
          </a:ln>
        </p:spPr>
        <p:txBody>
          <a:bodyPr/>
          <a:p>
            <a:endParaRPr lang="zh-CN" altLang="en-US"/>
          </a:p>
        </p:txBody>
      </p:sp>
      <p:cxnSp>
        <p:nvCxnSpPr>
          <p:cNvPr id="7" name="直接连接符 6"/>
          <p:cNvCxnSpPr/>
          <p:nvPr/>
        </p:nvCxnSpPr>
        <p:spPr>
          <a:xfrm flipV="1">
            <a:off x="3388360" y="1033145"/>
            <a:ext cx="4324350" cy="2667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6922770" y="662305"/>
            <a:ext cx="1057275" cy="29845"/>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3526155" y="1299845"/>
            <a:ext cx="1299845" cy="17145"/>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3769995" y="1609725"/>
            <a:ext cx="3856355" cy="20955"/>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526155" y="1882775"/>
            <a:ext cx="3092450" cy="762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3526155" y="4607560"/>
            <a:ext cx="4100195" cy="762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3244215" y="4935220"/>
            <a:ext cx="4468495" cy="24765"/>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3926840" y="6446520"/>
            <a:ext cx="3568700" cy="127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sp>
        <p:nvSpPr>
          <p:cNvPr id="11" name="矩形标注 10"/>
          <p:cNvSpPr/>
          <p:nvPr/>
        </p:nvSpPr>
        <p:spPr>
          <a:xfrm>
            <a:off x="1659255" y="662305"/>
            <a:ext cx="1456055" cy="1343660"/>
          </a:xfrm>
          <a:prstGeom prst="wedgeRectCallout">
            <a:avLst>
              <a:gd name="adj1" fmla="val 157588"/>
              <a:gd name="adj2" fmla="val -48419"/>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a:t>“</a:t>
            </a:r>
            <a:r>
              <a:rPr lang="zh-CN" altLang="en-US"/>
              <a:t>非常</a:t>
            </a:r>
            <a:r>
              <a:rPr lang="en-US" altLang="zh-CN"/>
              <a:t>”</a:t>
            </a:r>
            <a:r>
              <a:rPr lang="zh-CN" altLang="en-US"/>
              <a:t>和</a:t>
            </a:r>
            <a:r>
              <a:rPr lang="en-US" altLang="zh-CN"/>
              <a:t>“</a:t>
            </a:r>
            <a:r>
              <a:rPr lang="zh-CN" altLang="en-US"/>
              <a:t>一整年</a:t>
            </a:r>
            <a:r>
              <a:rPr lang="en-US" altLang="zh-CN"/>
              <a:t>”</a:t>
            </a:r>
            <a:r>
              <a:rPr lang="zh-CN" altLang="en-US"/>
              <a:t>可以看出小女孩的病很严重。</a:t>
            </a:r>
            <a:endParaRPr lang="zh-CN" altLang="en-US"/>
          </a:p>
        </p:txBody>
      </p:sp>
      <p:sp>
        <p:nvSpPr>
          <p:cNvPr id="12" name="椭圆形标注 11"/>
          <p:cNvSpPr/>
          <p:nvPr/>
        </p:nvSpPr>
        <p:spPr>
          <a:xfrm>
            <a:off x="8545830" y="430530"/>
            <a:ext cx="2452370" cy="2004060"/>
          </a:xfrm>
          <a:prstGeom prst="wedgeEllipseCallout">
            <a:avLst>
              <a:gd name="adj1" fmla="val -209080"/>
              <a:gd name="adj2" fmla="val -198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这家人的生活很艰难：女儿病的严重，生活的重担压在母亲身上，他们的生活缺少生机和希望。</a:t>
            </a:r>
            <a:endParaRPr lang="zh-CN" altLang="en-US"/>
          </a:p>
        </p:txBody>
      </p:sp>
      <p:sp>
        <p:nvSpPr>
          <p:cNvPr id="13" name="矩形标注 12"/>
          <p:cNvSpPr/>
          <p:nvPr/>
        </p:nvSpPr>
        <p:spPr>
          <a:xfrm>
            <a:off x="1524635" y="3212465"/>
            <a:ext cx="2000885" cy="1402080"/>
          </a:xfrm>
          <a:prstGeom prst="wedgeRectCallout">
            <a:avLst>
              <a:gd name="adj1" fmla="val 66058"/>
              <a:gd name="adj2" fmla="val -1640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这句话是环境描写，烘托出一种美好的气氛，暗示着情节会往好的方向发展。</a:t>
            </a:r>
            <a:endParaRPr lang="zh-CN" altLang="en-US"/>
          </a:p>
        </p:txBody>
      </p:sp>
      <p:sp>
        <p:nvSpPr>
          <p:cNvPr id="14" name="圆角矩形标注 13"/>
          <p:cNvSpPr/>
          <p:nvPr/>
        </p:nvSpPr>
        <p:spPr>
          <a:xfrm>
            <a:off x="7712710" y="2860040"/>
            <a:ext cx="3024505" cy="1440180"/>
          </a:xfrm>
          <a:prstGeom prst="wedgeRoundRectCallout">
            <a:avLst>
              <a:gd name="adj1" fmla="val -60308"/>
              <a:gd name="adj2" fmla="val 8002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小豌豆为小女孩带来了希望，小女孩认为自己的病会好起来。</a:t>
            </a:r>
            <a:endParaRPr lang="zh-CN" altLang="en-US"/>
          </a:p>
        </p:txBody>
      </p:sp>
      <p:sp>
        <p:nvSpPr>
          <p:cNvPr id="15" name="圆角矩形标注 14"/>
          <p:cNvSpPr/>
          <p:nvPr/>
        </p:nvSpPr>
        <p:spPr>
          <a:xfrm>
            <a:off x="8664575" y="5392420"/>
            <a:ext cx="2004060" cy="1054100"/>
          </a:xfrm>
          <a:prstGeom prst="wedgeRoundRectCallout">
            <a:avLst>
              <a:gd name="adj1" fmla="val -103497"/>
              <a:gd name="adj2" fmla="val 3445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小豌豆的长势很好，生命力旺盛。</a:t>
            </a:r>
            <a:endParaRPr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23" name="内容占位符 6"/>
          <p:cNvPicPr>
            <a:picLocks noGrp="1" noChangeAspect="1"/>
          </p:cNvPicPr>
          <p:nvPr>
            <p:ph idx="1"/>
          </p:nvPr>
        </p:nvPicPr>
        <p:blipFill>
          <a:blip r:embed="rId1"/>
          <a:stretch>
            <a:fillRect/>
          </a:stretch>
        </p:blipFill>
        <p:spPr>
          <a:xfrm>
            <a:off x="3236595" y="404813"/>
            <a:ext cx="4500563" cy="6453187"/>
          </a:xfrm>
        </p:spPr>
      </p:pic>
      <p:cxnSp>
        <p:nvCxnSpPr>
          <p:cNvPr id="10" name="直接连接符 9"/>
          <p:cNvCxnSpPr/>
          <p:nvPr/>
        </p:nvCxnSpPr>
        <p:spPr>
          <a:xfrm flipV="1">
            <a:off x="4987290" y="1340485"/>
            <a:ext cx="2427605" cy="2540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 name="直接连接符 1"/>
          <p:cNvCxnSpPr/>
          <p:nvPr/>
        </p:nvCxnSpPr>
        <p:spPr>
          <a:xfrm>
            <a:off x="3702685" y="1697990"/>
            <a:ext cx="3568700" cy="127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3515360" y="2029460"/>
            <a:ext cx="3568700" cy="127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4881245" y="2852420"/>
            <a:ext cx="2439035" cy="26035"/>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3702685" y="3212465"/>
            <a:ext cx="2249170" cy="3683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979545" y="5080635"/>
            <a:ext cx="3412490" cy="4445"/>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702685" y="5385435"/>
            <a:ext cx="3568700" cy="127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sp>
        <p:nvSpPr>
          <p:cNvPr id="8" name="左中括号 7"/>
          <p:cNvSpPr/>
          <p:nvPr/>
        </p:nvSpPr>
        <p:spPr>
          <a:xfrm>
            <a:off x="3835400" y="3321050"/>
            <a:ext cx="144145" cy="21590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1" name="右中括号 10"/>
          <p:cNvSpPr/>
          <p:nvPr/>
        </p:nvSpPr>
        <p:spPr>
          <a:xfrm>
            <a:off x="6956425" y="4436745"/>
            <a:ext cx="75565" cy="288290"/>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2" name="圆角矩形标注 11"/>
          <p:cNvSpPr/>
          <p:nvPr/>
        </p:nvSpPr>
        <p:spPr>
          <a:xfrm>
            <a:off x="5591810" y="332105"/>
            <a:ext cx="4697730" cy="648335"/>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小豌豆给小女孩带来的身体和心理上的变化，让母亲相信她的女儿会好起来的。</a:t>
            </a:r>
            <a:endParaRPr lang="zh-CN" altLang="en-US"/>
          </a:p>
        </p:txBody>
      </p:sp>
      <p:sp>
        <p:nvSpPr>
          <p:cNvPr id="13" name="圆角矩形标注 12"/>
          <p:cNvSpPr/>
          <p:nvPr/>
        </p:nvSpPr>
        <p:spPr>
          <a:xfrm>
            <a:off x="1524000" y="3212465"/>
            <a:ext cx="2179320" cy="2966720"/>
          </a:xfrm>
          <a:prstGeom prst="wedgeRoundRectCallout">
            <a:avLst>
              <a:gd name="adj1" fmla="val 51631"/>
              <a:gd name="adj2" fmla="val -5877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小女孩的身体慢慢好转，亦能在阳光里坐一整个钟头、身体好了，心情也好，眼前的美好景象又让她的心情变得好，所以说，这一天简直像一个节日。</a:t>
            </a:r>
            <a:endParaRPr lang="zh-CN" altLang="en-US"/>
          </a:p>
        </p:txBody>
      </p:sp>
      <p:sp>
        <p:nvSpPr>
          <p:cNvPr id="14" name="圆角矩形标注 13"/>
          <p:cNvSpPr/>
          <p:nvPr/>
        </p:nvSpPr>
        <p:spPr>
          <a:xfrm>
            <a:off x="7737475" y="2493010"/>
            <a:ext cx="2930525" cy="1547495"/>
          </a:xfrm>
          <a:prstGeom prst="wedgeRoundRectCallout">
            <a:avLst>
              <a:gd name="adj1" fmla="val -70953"/>
              <a:gd name="adj2" fmla="val 1528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这段话写想飞到广大世界里去的小豌豆和两粒在地上打滚的豌豆的结局。</a:t>
            </a:r>
            <a:endParaRPr lang="zh-CN" altLang="en-US"/>
          </a:p>
        </p:txBody>
      </p:sp>
      <p:sp>
        <p:nvSpPr>
          <p:cNvPr id="15" name="圆角矩形标注 14"/>
          <p:cNvSpPr/>
          <p:nvPr/>
        </p:nvSpPr>
        <p:spPr>
          <a:xfrm>
            <a:off x="7737475" y="4290695"/>
            <a:ext cx="2930525" cy="2195830"/>
          </a:xfrm>
          <a:prstGeom prst="wedgeRoundRectCallout">
            <a:avLst>
              <a:gd name="adj1" fmla="val -63126"/>
              <a:gd name="adj2" fmla="val -2106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掉进水沟里的豆子，被水泡得要爆裂开，它最没有实际用途，却自认为了不起，可以看出它的自以为是。</a:t>
            </a:r>
            <a:endParaRPr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9" name="标题 8"/>
          <p:cNvSpPr>
            <a:spLocks noGrp="1"/>
          </p:cNvSpPr>
          <p:nvPr>
            <p:ph type="title"/>
          </p:nvPr>
        </p:nvSpPr>
        <p:spPr/>
        <p:txBody>
          <a:bodyPr/>
          <a:p>
            <a:endParaRPr lang="zh-CN" altLang="en-US"/>
          </a:p>
        </p:txBody>
      </p:sp>
      <p:sp>
        <p:nvSpPr>
          <p:cNvPr id="10" name="内容占位符 9"/>
          <p:cNvSpPr>
            <a:spLocks noGrp="1"/>
          </p:cNvSpPr>
          <p:nvPr>
            <p:ph idx="1"/>
          </p:nvPr>
        </p:nvSpPr>
        <p:spPr/>
        <p:txBody>
          <a:bodyPr/>
          <a:p>
            <a:endParaRPr lang="zh-CN" altLang="en-US"/>
          </a:p>
        </p:txBody>
      </p:sp>
      <p:pic>
        <p:nvPicPr>
          <p:cNvPr id="33795" name="图片 6" descr="3.jpg"/>
          <p:cNvPicPr>
            <a:picLocks noChangeAspect="1"/>
          </p:cNvPicPr>
          <p:nvPr/>
        </p:nvPicPr>
        <p:blipFill>
          <a:blip r:embed="rId2" cstate="print">
            <a:lum bright="20000"/>
          </a:blip>
          <a:srcRect l="8989" t="13469" r="6741" b="23604"/>
          <a:stretch>
            <a:fillRect/>
          </a:stretch>
        </p:blipFill>
        <p:spPr bwMode="auto">
          <a:xfrm>
            <a:off x="334434" y="260350"/>
            <a:ext cx="5672472" cy="2952750"/>
          </a:xfrm>
          <a:prstGeom prst="rect">
            <a:avLst/>
          </a:prstGeom>
          <a:ln>
            <a:noFill/>
          </a:ln>
          <a:effectLst>
            <a:outerShdw blurRad="292100" dist="139700" dir="2700000" algn="tl" rotWithShape="0">
              <a:srgbClr val="333333">
                <a:alpha val="65000"/>
              </a:srgbClr>
            </a:outerShdw>
          </a:effectLst>
        </p:spPr>
      </p:pic>
      <p:pic>
        <p:nvPicPr>
          <p:cNvPr id="7" name="图片 6" descr="3.jpg"/>
          <p:cNvPicPr>
            <a:picLocks noChangeAspect="1"/>
          </p:cNvPicPr>
          <p:nvPr/>
        </p:nvPicPr>
        <p:blipFill>
          <a:blip r:embed="rId3" cstate="print">
            <a:lum bright="20000"/>
          </a:blip>
          <a:srcRect l="67966" t="23957" r="6741" b="50573"/>
          <a:stretch>
            <a:fillRect/>
          </a:stretch>
        </p:blipFill>
        <p:spPr bwMode="auto">
          <a:xfrm>
            <a:off x="527051" y="3573463"/>
            <a:ext cx="3974611" cy="2951162"/>
          </a:xfrm>
          <a:prstGeom prst="rect">
            <a:avLst/>
          </a:prstGeom>
          <a:ln>
            <a:noFill/>
          </a:ln>
          <a:effectLst>
            <a:outerShdw blurRad="292100" dist="139700" dir="2700000" algn="tl" rotWithShape="0">
              <a:srgbClr val="333333">
                <a:alpha val="65000"/>
              </a:srgbClr>
            </a:outerShdw>
          </a:effectLst>
        </p:spPr>
      </p:pic>
      <p:sp>
        <p:nvSpPr>
          <p:cNvPr id="8" name="矩形 7"/>
          <p:cNvSpPr/>
          <p:nvPr/>
        </p:nvSpPr>
        <p:spPr>
          <a:xfrm>
            <a:off x="334434" y="260350"/>
            <a:ext cx="5573998" cy="576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3804" name="TextBox 5"/>
          <p:cNvSpPr txBox="1">
            <a:spLocks noChangeArrowheads="1"/>
          </p:cNvSpPr>
          <p:nvPr/>
        </p:nvSpPr>
        <p:spPr bwMode="auto">
          <a:xfrm>
            <a:off x="7291853" y="1193190"/>
            <a:ext cx="4464049" cy="1569660"/>
          </a:xfrm>
          <a:prstGeom prst="rect">
            <a:avLst/>
          </a:prstGeom>
          <a:noFill/>
          <a:ln w="9525">
            <a:noFill/>
            <a:miter lim="800000"/>
          </a:ln>
        </p:spPr>
        <p:txBody>
          <a:bodyPr>
            <a:spAutoFit/>
          </a:bodyPr>
          <a:lstStyle/>
          <a:p>
            <a:pPr eaLnBrk="0" hangingPunct="0"/>
            <a:r>
              <a:rPr lang="zh-CN" altLang="zh-CN" sz="2400" dirty="0">
                <a:solidFill>
                  <a:srgbClr val="000000"/>
                </a:solidFill>
                <a:latin typeface="华文中宋" panose="02010600040101010101" charset="-122"/>
                <a:ea typeface="华文中宋" panose="02010600040101010101" charset="-122"/>
                <a:cs typeface="Times New Roman" panose="02020603050405020304" pitchFamily="18" charset="0"/>
              </a:rPr>
              <a:t>通过仿照问题清单</a:t>
            </a:r>
            <a:r>
              <a:rPr lang="zh-CN" altLang="en-US" sz="2400" dirty="0">
                <a:solidFill>
                  <a:srgbClr val="000000"/>
                </a:solidFill>
                <a:latin typeface="华文中宋" panose="02010600040101010101" charset="-122"/>
                <a:ea typeface="华文中宋" panose="02010600040101010101" charset="-122"/>
                <a:cs typeface="Times New Roman" panose="02020603050405020304" pitchFamily="18" charset="0"/>
              </a:rPr>
              <a:t>，</a:t>
            </a:r>
            <a:endParaRPr lang="en-US" altLang="zh-CN" sz="2400" dirty="0">
              <a:solidFill>
                <a:srgbClr val="000000"/>
              </a:solidFill>
              <a:latin typeface="华文中宋" panose="02010600040101010101" charset="-122"/>
              <a:ea typeface="华文中宋" panose="02010600040101010101" charset="-122"/>
              <a:cs typeface="Times New Roman" panose="02020603050405020304" pitchFamily="18" charset="0"/>
            </a:endParaRPr>
          </a:p>
          <a:p>
            <a:pPr eaLnBrk="0" hangingPunct="0"/>
            <a:r>
              <a:rPr lang="zh-CN" altLang="zh-CN" sz="2400" dirty="0">
                <a:solidFill>
                  <a:srgbClr val="000000"/>
                </a:solidFill>
                <a:latin typeface="华文中宋" panose="02010600040101010101" charset="-122"/>
                <a:ea typeface="华文中宋" panose="02010600040101010101" charset="-122"/>
                <a:cs typeface="Times New Roman" panose="02020603050405020304" pitchFamily="18" charset="0"/>
              </a:rPr>
              <a:t>分类整理提出的问题，知道</a:t>
            </a:r>
            <a:endParaRPr lang="en-US" altLang="zh-CN" sz="2400" dirty="0">
              <a:solidFill>
                <a:srgbClr val="000000"/>
              </a:solidFill>
              <a:latin typeface="华文中宋" panose="02010600040101010101" charset="-122"/>
              <a:ea typeface="华文中宋" panose="02010600040101010101" charset="-122"/>
              <a:cs typeface="Times New Roman" panose="02020603050405020304" pitchFamily="18" charset="0"/>
            </a:endParaRPr>
          </a:p>
          <a:p>
            <a:pPr eaLnBrk="0" hangingPunct="0"/>
            <a:r>
              <a:rPr lang="zh-CN" altLang="zh-CN" sz="2400" dirty="0">
                <a:solidFill>
                  <a:srgbClr val="000000"/>
                </a:solidFill>
                <a:latin typeface="华文中宋" panose="02010600040101010101" charset="-122"/>
                <a:ea typeface="华文中宋" panose="02010600040101010101" charset="-122"/>
                <a:cs typeface="Times New Roman" panose="02020603050405020304" pitchFamily="18" charset="0"/>
              </a:rPr>
              <a:t>既可以针对课文</a:t>
            </a:r>
            <a:r>
              <a:rPr lang="zh-CN" altLang="zh-CN" sz="2400" b="1" dirty="0">
                <a:solidFill>
                  <a:srgbClr val="C00000"/>
                </a:solidFill>
                <a:latin typeface="华文中宋" panose="02010600040101010101" charset="-122"/>
                <a:ea typeface="华文中宋" panose="02010600040101010101" charset="-122"/>
                <a:cs typeface="Times New Roman" panose="02020603050405020304" pitchFamily="18" charset="0"/>
              </a:rPr>
              <a:t>局部</a:t>
            </a:r>
            <a:r>
              <a:rPr lang="zh-CN" altLang="zh-CN" sz="2400" dirty="0">
                <a:solidFill>
                  <a:srgbClr val="000000"/>
                </a:solidFill>
                <a:latin typeface="华文中宋" panose="02010600040101010101" charset="-122"/>
                <a:ea typeface="华文中宋" panose="02010600040101010101" charset="-122"/>
                <a:cs typeface="Times New Roman" panose="02020603050405020304" pitchFamily="18" charset="0"/>
              </a:rPr>
              <a:t>提问</a:t>
            </a:r>
            <a:r>
              <a:rPr lang="zh-CN" altLang="en-US" sz="2400" dirty="0">
                <a:solidFill>
                  <a:srgbClr val="000000"/>
                </a:solidFill>
                <a:latin typeface="华文中宋" panose="02010600040101010101" charset="-122"/>
                <a:ea typeface="华文中宋" panose="02010600040101010101" charset="-122"/>
                <a:cs typeface="Times New Roman" panose="02020603050405020304" pitchFamily="18" charset="0"/>
              </a:rPr>
              <a:t>，</a:t>
            </a:r>
            <a:endParaRPr lang="en-US" altLang="zh-CN" sz="2400" dirty="0">
              <a:solidFill>
                <a:srgbClr val="000000"/>
              </a:solidFill>
              <a:latin typeface="华文中宋" panose="02010600040101010101" charset="-122"/>
              <a:ea typeface="华文中宋" panose="02010600040101010101" charset="-122"/>
              <a:cs typeface="Times New Roman" panose="02020603050405020304" pitchFamily="18" charset="0"/>
            </a:endParaRPr>
          </a:p>
          <a:p>
            <a:pPr eaLnBrk="0" hangingPunct="0"/>
            <a:r>
              <a:rPr lang="zh-CN" altLang="zh-CN" sz="2400" dirty="0">
                <a:solidFill>
                  <a:srgbClr val="000000"/>
                </a:solidFill>
                <a:latin typeface="华文中宋" panose="02010600040101010101" charset="-122"/>
                <a:ea typeface="华文中宋" panose="02010600040101010101" charset="-122"/>
                <a:cs typeface="Times New Roman" panose="02020603050405020304" pitchFamily="18" charset="0"/>
              </a:rPr>
              <a:t>也可以针对</a:t>
            </a:r>
            <a:r>
              <a:rPr lang="zh-CN" altLang="zh-CN" sz="2400" b="1" dirty="0">
                <a:solidFill>
                  <a:srgbClr val="C00000"/>
                </a:solidFill>
                <a:latin typeface="华文中宋" panose="02010600040101010101" charset="-122"/>
                <a:ea typeface="华文中宋" panose="02010600040101010101" charset="-122"/>
                <a:cs typeface="Times New Roman" panose="02020603050405020304" pitchFamily="18" charset="0"/>
              </a:rPr>
              <a:t>全文</a:t>
            </a:r>
            <a:r>
              <a:rPr lang="zh-CN" altLang="zh-CN" sz="2400" dirty="0">
                <a:solidFill>
                  <a:srgbClr val="000000"/>
                </a:solidFill>
                <a:latin typeface="华文中宋" panose="02010600040101010101" charset="-122"/>
                <a:ea typeface="华文中宋" panose="02010600040101010101" charset="-122"/>
                <a:cs typeface="Times New Roman" panose="02020603050405020304" pitchFamily="18" charset="0"/>
              </a:rPr>
              <a:t>提问</a:t>
            </a:r>
            <a:r>
              <a:rPr lang="zh-CN" altLang="en-US" sz="2400" dirty="0">
                <a:solidFill>
                  <a:srgbClr val="000000"/>
                </a:solidFill>
                <a:latin typeface="华文中宋" panose="02010600040101010101" charset="-122"/>
                <a:ea typeface="华文中宋" panose="02010600040101010101" charset="-122"/>
                <a:cs typeface="Times New Roman" panose="02020603050405020304" pitchFamily="18" charset="0"/>
              </a:rPr>
              <a:t>。</a:t>
            </a:r>
            <a:endParaRPr lang="zh-CN" altLang="zh-CN" sz="2400" dirty="0">
              <a:latin typeface="华文中宋" panose="02010600040101010101" charset="-122"/>
              <a:ea typeface="华文中宋" panose="02010600040101010101" charset="-122"/>
            </a:endParaRPr>
          </a:p>
        </p:txBody>
      </p:sp>
      <p:sp>
        <p:nvSpPr>
          <p:cNvPr id="33805" name="TextBox 6"/>
          <p:cNvSpPr txBox="1">
            <a:spLocks noChangeArrowheads="1"/>
          </p:cNvSpPr>
          <p:nvPr/>
        </p:nvSpPr>
        <p:spPr bwMode="auto">
          <a:xfrm>
            <a:off x="5584190" y="4850765"/>
            <a:ext cx="5236210" cy="829945"/>
          </a:xfrm>
          <a:prstGeom prst="rect">
            <a:avLst/>
          </a:prstGeom>
          <a:noFill/>
          <a:ln w="9525">
            <a:noFill/>
            <a:miter lim="800000"/>
          </a:ln>
        </p:spPr>
        <p:txBody>
          <a:bodyPr wrap="square">
            <a:spAutoFit/>
          </a:bodyPr>
          <a:lstStyle/>
          <a:p>
            <a:r>
              <a:rPr lang="zh-CN" altLang="zh-CN" sz="2400" dirty="0">
                <a:latin typeface="华文中宋" panose="02010600040101010101" charset="-122"/>
                <a:ea typeface="华文中宋" panose="02010600040101010101" charset="-122"/>
              </a:rPr>
              <a:t>提示了</a:t>
            </a:r>
            <a:r>
              <a:rPr lang="zh-CN" altLang="zh-CN" sz="2400" b="1" dirty="0">
                <a:solidFill>
                  <a:srgbClr val="C00000"/>
                </a:solidFill>
                <a:latin typeface="华文中宋" panose="02010600040101010101" charset="-122"/>
                <a:ea typeface="华文中宋" panose="02010600040101010101" charset="-122"/>
              </a:rPr>
              <a:t>分类整理</a:t>
            </a:r>
            <a:r>
              <a:rPr lang="zh-CN" altLang="zh-CN" sz="2400" dirty="0">
                <a:latin typeface="华文中宋" panose="02010600040101010101" charset="-122"/>
                <a:ea typeface="华文中宋" panose="02010600040101010101" charset="-122"/>
              </a:rPr>
              <a:t>的角度，同时也暗示着两个</a:t>
            </a:r>
            <a:r>
              <a:rPr lang="zh-CN" altLang="zh-CN" sz="2400" b="1" dirty="0">
                <a:solidFill>
                  <a:srgbClr val="C00000"/>
                </a:solidFill>
                <a:latin typeface="华文中宋" panose="02010600040101010101" charset="-122"/>
                <a:ea typeface="华文中宋" panose="02010600040101010101" charset="-122"/>
              </a:rPr>
              <a:t>提问</a:t>
            </a:r>
            <a:r>
              <a:rPr lang="zh-CN" altLang="zh-CN" sz="2400" dirty="0">
                <a:latin typeface="华文中宋" panose="02010600040101010101" charset="-122"/>
                <a:ea typeface="华文中宋" panose="02010600040101010101" charset="-122"/>
              </a:rPr>
              <a:t>的角度</a:t>
            </a:r>
            <a:r>
              <a:rPr lang="zh-CN" altLang="en-US" sz="2400" dirty="0">
                <a:latin typeface="华文中宋" panose="02010600040101010101" charset="-122"/>
                <a:ea typeface="华文中宋" panose="02010600040101010101" charset="-122"/>
              </a:rPr>
              <a:t>。</a:t>
            </a:r>
            <a:endParaRPr lang="zh-CN" altLang="en-US" sz="2400" dirty="0">
              <a:latin typeface="华文中宋" panose="02010600040101010101" charset="-122"/>
              <a:ea typeface="华文中宋" panose="02010600040101010101" charset="-122"/>
            </a:endParaRPr>
          </a:p>
        </p:txBody>
      </p:sp>
      <p:grpSp>
        <p:nvGrpSpPr>
          <p:cNvPr id="3" name="组合 18"/>
          <p:cNvGrpSpPr/>
          <p:nvPr/>
        </p:nvGrpSpPr>
        <p:grpSpPr>
          <a:xfrm>
            <a:off x="4454525" y="4062730"/>
            <a:ext cx="6805930" cy="2089150"/>
            <a:chOff x="4427538" y="4076700"/>
            <a:chExt cx="4465637" cy="2089150"/>
          </a:xfrm>
        </p:grpSpPr>
        <p:sp>
          <p:nvSpPr>
            <p:cNvPr id="33796" name="TextBox 6"/>
            <p:cNvSpPr txBox="1">
              <a:spLocks noChangeArrowheads="1"/>
            </p:cNvSpPr>
            <p:nvPr/>
          </p:nvSpPr>
          <p:spPr bwMode="auto">
            <a:xfrm>
              <a:off x="5148263" y="4221163"/>
              <a:ext cx="3744912" cy="521970"/>
            </a:xfrm>
            <a:prstGeom prst="rect">
              <a:avLst/>
            </a:prstGeom>
            <a:noFill/>
            <a:ln w="9525">
              <a:noFill/>
              <a:miter lim="800000"/>
            </a:ln>
          </p:spPr>
          <p:txBody>
            <a:bodyPr>
              <a:spAutoFit/>
            </a:bodyPr>
            <a:lstStyle/>
            <a:p>
              <a:r>
                <a:rPr lang="zh-CN" altLang="zh-CN" sz="2800" b="1" dirty="0">
                  <a:solidFill>
                    <a:srgbClr val="C00000"/>
                  </a:solidFill>
                  <a:latin typeface="华文中宋" panose="02010600040101010101" charset="-122"/>
                  <a:ea typeface="华文中宋" panose="02010600040101010101" charset="-122"/>
                </a:rPr>
                <a:t>泡泡语</a:t>
              </a:r>
              <a:r>
                <a:rPr lang="en-US" altLang="zh-CN" sz="2800" b="1" dirty="0">
                  <a:solidFill>
                    <a:srgbClr val="C00000"/>
                  </a:solidFill>
                  <a:latin typeface="华文中宋" panose="02010600040101010101" charset="-122"/>
                  <a:ea typeface="华文中宋" panose="02010600040101010101" charset="-122"/>
                </a:rPr>
                <a:t>——</a:t>
              </a:r>
              <a:endParaRPr lang="en-US" altLang="zh-CN" sz="2800" b="1" dirty="0">
                <a:solidFill>
                  <a:srgbClr val="C00000"/>
                </a:solidFill>
                <a:latin typeface="华文中宋" panose="02010600040101010101" charset="-122"/>
                <a:ea typeface="华文中宋" panose="02010600040101010101" charset="-122"/>
              </a:endParaRPr>
            </a:p>
          </p:txBody>
        </p:sp>
        <p:sp>
          <p:nvSpPr>
            <p:cNvPr id="17" name="左箭头 16"/>
            <p:cNvSpPr/>
            <p:nvPr/>
          </p:nvSpPr>
          <p:spPr>
            <a:xfrm>
              <a:off x="4427538" y="4797425"/>
              <a:ext cx="720725" cy="6477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0" name="矩形 19"/>
            <p:cNvSpPr/>
            <p:nvPr/>
          </p:nvSpPr>
          <p:spPr>
            <a:xfrm>
              <a:off x="5148263" y="4076700"/>
              <a:ext cx="3455987" cy="20891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4" name="组合 17"/>
          <p:cNvGrpSpPr/>
          <p:nvPr/>
        </p:nvGrpSpPr>
        <p:grpSpPr>
          <a:xfrm>
            <a:off x="6000816" y="560658"/>
            <a:ext cx="5937966" cy="2815590"/>
            <a:chOff x="4690526" y="514038"/>
            <a:chExt cx="4453474" cy="2520950"/>
          </a:xfrm>
        </p:grpSpPr>
        <p:sp>
          <p:nvSpPr>
            <p:cNvPr id="2" name="TextBox 5"/>
            <p:cNvSpPr txBox="1">
              <a:spLocks noChangeArrowheads="1"/>
            </p:cNvSpPr>
            <p:nvPr/>
          </p:nvSpPr>
          <p:spPr bwMode="auto">
            <a:xfrm>
              <a:off x="5795963" y="549275"/>
              <a:ext cx="3348037" cy="468467"/>
            </a:xfrm>
            <a:prstGeom prst="rect">
              <a:avLst/>
            </a:prstGeom>
            <a:noFill/>
            <a:ln w="9525">
              <a:noFill/>
              <a:miter lim="800000"/>
            </a:ln>
          </p:spPr>
          <p:txBody>
            <a:bodyPr>
              <a:spAutoFit/>
            </a:bodyPr>
            <a:lstStyle/>
            <a:p>
              <a:pPr eaLnBrk="0" hangingPunct="0"/>
              <a:r>
                <a:rPr lang="zh-CN" altLang="en-US" sz="2800" b="1" dirty="0">
                  <a:solidFill>
                    <a:srgbClr val="C00000"/>
                  </a:solidFill>
                  <a:latin typeface="华文中宋" panose="02010600040101010101" charset="-122"/>
                  <a:ea typeface="华文中宋" panose="02010600040101010101" charset="-122"/>
                  <a:cs typeface="Times New Roman" panose="02020603050405020304" pitchFamily="18" charset="0"/>
                </a:rPr>
                <a:t>课后练习题</a:t>
              </a:r>
              <a:r>
                <a:rPr lang="en-US" altLang="zh-CN" sz="2800" b="1" dirty="0">
                  <a:solidFill>
                    <a:srgbClr val="C00000"/>
                  </a:solidFill>
                  <a:latin typeface="华文中宋" panose="02010600040101010101" charset="-122"/>
                  <a:ea typeface="华文中宋" panose="02010600040101010101" charset="-122"/>
                  <a:cs typeface="Times New Roman" panose="02020603050405020304" pitchFamily="18" charset="0"/>
                </a:rPr>
                <a:t>——</a:t>
              </a:r>
              <a:endParaRPr lang="en-US" altLang="zh-CN" sz="2800" b="1" dirty="0">
                <a:solidFill>
                  <a:srgbClr val="C00000"/>
                </a:solidFill>
                <a:latin typeface="华文中宋" panose="02010600040101010101" charset="-122"/>
                <a:ea typeface="华文中宋" panose="02010600040101010101" charset="-122"/>
                <a:cs typeface="Times New Roman" panose="02020603050405020304" pitchFamily="18" charset="0"/>
              </a:endParaRPr>
            </a:p>
          </p:txBody>
        </p:sp>
        <p:sp>
          <p:nvSpPr>
            <p:cNvPr id="21" name="矩形 20"/>
            <p:cNvSpPr/>
            <p:nvPr/>
          </p:nvSpPr>
          <p:spPr>
            <a:xfrm>
              <a:off x="5502959" y="514038"/>
              <a:ext cx="3132138" cy="25209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2" name="左箭头 21"/>
            <p:cNvSpPr/>
            <p:nvPr/>
          </p:nvSpPr>
          <p:spPr>
            <a:xfrm>
              <a:off x="4690526" y="1241863"/>
              <a:ext cx="865187" cy="6477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标题 2"/>
          <p:cNvSpPr>
            <a:spLocks noGrp="1"/>
          </p:cNvSpPr>
          <p:nvPr>
            <p:ph type="title"/>
          </p:nvPr>
        </p:nvSpPr>
        <p:spPr/>
        <p:txBody>
          <a:bodyPr/>
          <a:p>
            <a:endParaRPr lang="zh-CN" altLang="en-US"/>
          </a:p>
        </p:txBody>
      </p:sp>
      <p:pic>
        <p:nvPicPr>
          <p:cNvPr id="8" name="图片 6" descr="3.jpg"/>
          <p:cNvPicPr>
            <a:picLocks noChangeAspect="1"/>
          </p:cNvPicPr>
          <p:nvPr/>
        </p:nvPicPr>
        <p:blipFill>
          <a:blip r:embed="rId2" cstate="print">
            <a:lum bright="20000"/>
          </a:blip>
          <a:srcRect l="8989" t="13469" r="6741" b="23604"/>
          <a:stretch>
            <a:fillRect/>
          </a:stretch>
        </p:blipFill>
        <p:spPr bwMode="auto">
          <a:xfrm>
            <a:off x="2489982" y="260350"/>
            <a:ext cx="8118752" cy="3963988"/>
          </a:xfrm>
          <a:prstGeom prst="rect">
            <a:avLst/>
          </a:prstGeom>
          <a:ln>
            <a:noFill/>
          </a:ln>
          <a:effectLst>
            <a:outerShdw blurRad="292100" dist="139700" dir="2700000" algn="tl" rotWithShape="0">
              <a:srgbClr val="333333">
                <a:alpha val="65000"/>
              </a:srgbClr>
            </a:outerShdw>
          </a:effectLst>
        </p:spPr>
      </p:pic>
      <p:sp>
        <p:nvSpPr>
          <p:cNvPr id="34819" name="内容占位符 2"/>
          <p:cNvSpPr>
            <a:spLocks noGrp="1"/>
          </p:cNvSpPr>
          <p:nvPr>
            <p:ph idx="1"/>
          </p:nvPr>
        </p:nvSpPr>
        <p:spPr/>
        <p:txBody>
          <a:bodyPr>
            <a:normAutofit fontScale="92500" lnSpcReduction="10000"/>
          </a:bodyPr>
          <a:lstStyle/>
          <a:p>
            <a:pPr>
              <a:buFont typeface="Arial" panose="020B0604020202020204" pitchFamily="34" charset="0"/>
              <a:buNone/>
            </a:pPr>
            <a:r>
              <a:rPr lang="en-US" altLang="zh-CN" sz="2400" dirty="0">
                <a:latin typeface="黑体" panose="02010609060101010101" charset="-122"/>
                <a:ea typeface="黑体" panose="02010609060101010101" charset="-122"/>
              </a:rPr>
              <a:t>  </a:t>
            </a:r>
            <a:r>
              <a:rPr lang="zh-CN" altLang="zh-CN" sz="2400" b="1" dirty="0">
                <a:latin typeface="华文中宋" panose="02010600040101010101" charset="-122"/>
                <a:ea typeface="华文中宋" panose="02010600040101010101" charset="-122"/>
              </a:rPr>
              <a:t>注意清单当中列举的问题</a:t>
            </a:r>
            <a:r>
              <a:rPr lang="zh-CN" altLang="en-US" sz="2400" b="1" dirty="0">
                <a:latin typeface="华文中宋" panose="02010600040101010101" charset="-122"/>
                <a:ea typeface="华文中宋" panose="02010600040101010101" charset="-122"/>
              </a:rPr>
              <a:t>：</a:t>
            </a:r>
            <a:endParaRPr lang="en-US" altLang="zh-CN" sz="2400" b="1" dirty="0">
              <a:latin typeface="华文中宋" panose="02010600040101010101" charset="-122"/>
              <a:ea typeface="华文中宋" panose="02010600040101010101" charset="-122"/>
            </a:endParaRPr>
          </a:p>
        </p:txBody>
      </p:sp>
      <p:cxnSp>
        <p:nvCxnSpPr>
          <p:cNvPr id="5" name="直接连接符 4"/>
          <p:cNvCxnSpPr/>
          <p:nvPr/>
        </p:nvCxnSpPr>
        <p:spPr>
          <a:xfrm flipV="1">
            <a:off x="2568005" y="4023360"/>
            <a:ext cx="1047392" cy="11137"/>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823200" y="765175"/>
            <a:ext cx="2017184"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2544202" y="1066581"/>
            <a:ext cx="1634067"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34823" name="内容占位符 2"/>
          <p:cNvSpPr txBox="1"/>
          <p:nvPr/>
        </p:nvSpPr>
        <p:spPr bwMode="auto">
          <a:xfrm>
            <a:off x="5078826" y="4480366"/>
            <a:ext cx="7113174" cy="1008063"/>
          </a:xfrm>
          <a:prstGeom prst="rect">
            <a:avLst/>
          </a:prstGeom>
          <a:noFill/>
          <a:ln w="9525">
            <a:noFill/>
            <a:miter lim="800000"/>
          </a:ln>
        </p:spPr>
        <p:txBody>
          <a:bodyPr/>
          <a:lstStyle/>
          <a:p>
            <a:pPr marL="342900" indent="-342900" eaLnBrk="0" hangingPunct="0">
              <a:spcBef>
                <a:spcPct val="20000"/>
              </a:spcBef>
            </a:pPr>
            <a:r>
              <a:rPr lang="zh-CN" altLang="zh-CN" sz="2400" b="1" dirty="0">
                <a:latin typeface="华文中宋" panose="02010600040101010101" charset="-122"/>
                <a:ea typeface="华文中宋" panose="02010600040101010101" charset="-122"/>
              </a:rPr>
              <a:t>注意“说说你有什么发现”和清单当中的</a:t>
            </a:r>
            <a:r>
              <a:rPr lang="zh-CN" altLang="en-US" sz="2400" b="1" dirty="0">
                <a:latin typeface="华文中宋" panose="02010600040101010101" charset="-122"/>
                <a:ea typeface="华文中宋" panose="02010600040101010101" charset="-122"/>
              </a:rPr>
              <a:t>省略</a:t>
            </a:r>
            <a:r>
              <a:rPr lang="zh-CN" altLang="zh-CN" sz="2400" b="1" dirty="0">
                <a:latin typeface="华文中宋" panose="02010600040101010101" charset="-122"/>
                <a:ea typeface="华文中宋" panose="02010600040101010101" charset="-122"/>
              </a:rPr>
              <a:t>号</a:t>
            </a:r>
            <a:r>
              <a:rPr lang="zh-CN" altLang="en-US" sz="2400" b="1" dirty="0">
                <a:latin typeface="华文中宋" panose="02010600040101010101" charset="-122"/>
                <a:ea typeface="华文中宋" panose="02010600040101010101" charset="-122"/>
              </a:rPr>
              <a:t>：</a:t>
            </a:r>
            <a:endParaRPr lang="en-US" altLang="zh-CN" sz="2400" b="1" dirty="0">
              <a:latin typeface="华文中宋" panose="02010600040101010101" charset="-122"/>
              <a:ea typeface="华文中宋" panose="02010600040101010101" charset="-122"/>
            </a:endParaRPr>
          </a:p>
        </p:txBody>
      </p:sp>
      <p:sp>
        <p:nvSpPr>
          <p:cNvPr id="14" name="内容占位符 2"/>
          <p:cNvSpPr txBox="1"/>
          <p:nvPr/>
        </p:nvSpPr>
        <p:spPr bwMode="auto">
          <a:xfrm>
            <a:off x="267286" y="5017111"/>
            <a:ext cx="6576484" cy="863600"/>
          </a:xfrm>
          <a:prstGeom prst="rect">
            <a:avLst/>
          </a:prstGeom>
          <a:noFill/>
          <a:ln w="9525">
            <a:noFill/>
            <a:miter lim="800000"/>
          </a:ln>
        </p:spPr>
        <p:txBody>
          <a:bodyPr/>
          <a:lstStyle/>
          <a:p>
            <a:pPr marL="342900" indent="-342900" eaLnBrk="0" hangingPunct="0">
              <a:spcBef>
                <a:spcPct val="20000"/>
              </a:spcBef>
              <a:defRPr/>
            </a:pPr>
            <a:r>
              <a:rPr lang="en-US" altLang="zh-CN" sz="2400" dirty="0">
                <a:latin typeface="+mn-lt"/>
                <a:ea typeface="+mn-ea"/>
              </a:rPr>
              <a:t>     </a:t>
            </a:r>
            <a:r>
              <a:rPr lang="zh-CN" altLang="zh-CN" sz="2400" b="1" dirty="0">
                <a:solidFill>
                  <a:srgbClr val="000000"/>
                </a:solidFill>
                <a:latin typeface="华文中宋" panose="02010600040101010101" charset="-122"/>
                <a:ea typeface="华文中宋" panose="02010600040101010101" charset="-122"/>
                <a:cs typeface="Times New Roman" panose="02020603050405020304" pitchFamily="18" charset="0"/>
              </a:rPr>
              <a:t>以</a:t>
            </a:r>
            <a:r>
              <a:rPr lang="zh-CN" altLang="zh-CN" sz="2400" b="1" dirty="0">
                <a:solidFill>
                  <a:srgbClr val="C00000"/>
                </a:solidFill>
                <a:latin typeface="华文中宋" panose="02010600040101010101" charset="-122"/>
                <a:ea typeface="华文中宋" panose="02010600040101010101" charset="-122"/>
                <a:cs typeface="Times New Roman" panose="02020603050405020304" pitchFamily="18" charset="0"/>
              </a:rPr>
              <a:t>事例</a:t>
            </a:r>
            <a:r>
              <a:rPr lang="zh-CN" altLang="zh-CN" sz="2400" b="1" dirty="0">
                <a:solidFill>
                  <a:srgbClr val="000000"/>
                </a:solidFill>
                <a:latin typeface="华文中宋" panose="02010600040101010101" charset="-122"/>
                <a:ea typeface="华文中宋" panose="02010600040101010101" charset="-122"/>
                <a:cs typeface="Times New Roman" panose="02020603050405020304" pitchFamily="18" charset="0"/>
              </a:rPr>
              <a:t>的方式让学生明白，</a:t>
            </a:r>
            <a:endParaRPr lang="en-US" altLang="zh-CN" sz="2400" b="1" dirty="0">
              <a:solidFill>
                <a:srgbClr val="000000"/>
              </a:solidFill>
              <a:latin typeface="华文中宋" panose="02010600040101010101" charset="-122"/>
              <a:ea typeface="华文中宋" panose="02010600040101010101" charset="-122"/>
              <a:cs typeface="Times New Roman" panose="02020603050405020304" pitchFamily="18" charset="0"/>
            </a:endParaRPr>
          </a:p>
          <a:p>
            <a:pPr marL="342900" indent="-342900" eaLnBrk="0" hangingPunct="0">
              <a:spcBef>
                <a:spcPct val="20000"/>
              </a:spcBef>
              <a:defRPr/>
            </a:pPr>
            <a:r>
              <a:rPr lang="en-US" altLang="zh-CN" sz="2400" b="1" dirty="0">
                <a:latin typeface="华文中宋" panose="02010600040101010101" charset="-122"/>
                <a:ea typeface="华文中宋" panose="02010600040101010101" charset="-122"/>
              </a:rPr>
              <a:t>     </a:t>
            </a:r>
            <a:r>
              <a:rPr lang="zh-CN" altLang="zh-CN" sz="2400" b="1" dirty="0">
                <a:solidFill>
                  <a:srgbClr val="000000"/>
                </a:solidFill>
                <a:latin typeface="华文中宋" panose="02010600040101010101" charset="-122"/>
                <a:ea typeface="华文中宋" panose="02010600040101010101" charset="-122"/>
                <a:cs typeface="Times New Roman" panose="02020603050405020304" pitchFamily="18" charset="0"/>
              </a:rPr>
              <a:t>怎样的问题针对局部性，</a:t>
            </a:r>
            <a:endParaRPr lang="en-US" altLang="zh-CN" sz="2400" b="1" dirty="0">
              <a:solidFill>
                <a:srgbClr val="000000"/>
              </a:solidFill>
              <a:latin typeface="华文中宋" panose="02010600040101010101" charset="-122"/>
              <a:ea typeface="华文中宋" panose="02010600040101010101" charset="-122"/>
              <a:cs typeface="Times New Roman" panose="02020603050405020304" pitchFamily="18" charset="0"/>
            </a:endParaRPr>
          </a:p>
          <a:p>
            <a:pPr marL="342900" indent="-342900" eaLnBrk="0" hangingPunct="0">
              <a:spcBef>
                <a:spcPct val="20000"/>
              </a:spcBef>
              <a:defRPr/>
            </a:pPr>
            <a:r>
              <a:rPr lang="en-US" altLang="zh-CN" sz="2400" b="1" dirty="0">
                <a:latin typeface="华文中宋" panose="02010600040101010101" charset="-122"/>
                <a:ea typeface="华文中宋" panose="02010600040101010101" charset="-122"/>
              </a:rPr>
              <a:t>     </a:t>
            </a:r>
            <a:r>
              <a:rPr lang="zh-CN" altLang="zh-CN" sz="2400" b="1" dirty="0">
                <a:solidFill>
                  <a:srgbClr val="000000"/>
                </a:solidFill>
                <a:latin typeface="华文中宋" panose="02010600040101010101" charset="-122"/>
                <a:ea typeface="华文中宋" panose="02010600040101010101" charset="-122"/>
                <a:cs typeface="Times New Roman" panose="02020603050405020304" pitchFamily="18" charset="0"/>
              </a:rPr>
              <a:t>怎样的问题针对全文？</a:t>
            </a:r>
            <a:endParaRPr lang="en-US" altLang="zh-CN" sz="2400" b="1" dirty="0">
              <a:solidFill>
                <a:srgbClr val="000000"/>
              </a:solidFill>
              <a:latin typeface="华文中宋" panose="02010600040101010101" charset="-122"/>
              <a:ea typeface="华文中宋" panose="02010600040101010101" charset="-122"/>
              <a:cs typeface="Times New Roman" panose="02020603050405020304" pitchFamily="18" charset="0"/>
            </a:endParaRPr>
          </a:p>
        </p:txBody>
      </p:sp>
      <p:sp>
        <p:nvSpPr>
          <p:cNvPr id="15" name="内容占位符 2"/>
          <p:cNvSpPr txBox="1"/>
          <p:nvPr/>
        </p:nvSpPr>
        <p:spPr bwMode="auto">
          <a:xfrm>
            <a:off x="5863527" y="5098366"/>
            <a:ext cx="5568949" cy="1295400"/>
          </a:xfrm>
          <a:prstGeom prst="rect">
            <a:avLst/>
          </a:prstGeom>
          <a:noFill/>
          <a:ln w="9525">
            <a:noFill/>
            <a:miter lim="800000"/>
          </a:ln>
        </p:spPr>
        <p:txBody>
          <a:bodyPr/>
          <a:lstStyle/>
          <a:p>
            <a:pPr marL="342900" indent="-342900" eaLnBrk="0" hangingPunct="0">
              <a:spcBef>
                <a:spcPct val="20000"/>
              </a:spcBef>
              <a:defRPr/>
            </a:pPr>
            <a:r>
              <a:rPr lang="zh-CN" altLang="zh-CN" sz="2800" b="1" dirty="0">
                <a:solidFill>
                  <a:srgbClr val="000000"/>
                </a:solidFill>
                <a:latin typeface="华文中宋" panose="02010600040101010101" charset="-122"/>
                <a:ea typeface="华文中宋" panose="02010600040101010101" charset="-122"/>
                <a:cs typeface="Times New Roman" panose="02020603050405020304" pitchFamily="18" charset="0"/>
              </a:rPr>
              <a:t>学生发现自己提问的</a:t>
            </a:r>
            <a:r>
              <a:rPr lang="zh-CN" altLang="zh-CN" sz="2800" b="1" dirty="0">
                <a:solidFill>
                  <a:srgbClr val="C00000"/>
                </a:solidFill>
                <a:latin typeface="华文中宋" panose="02010600040101010101" charset="-122"/>
                <a:ea typeface="华文中宋" panose="02010600040101010101" charset="-122"/>
                <a:cs typeface="Times New Roman" panose="02020603050405020304" pitchFamily="18" charset="0"/>
              </a:rPr>
              <a:t>不足</a:t>
            </a:r>
            <a:endParaRPr lang="en-US" altLang="zh-CN" sz="2800" b="1" dirty="0">
              <a:solidFill>
                <a:srgbClr val="C00000"/>
              </a:solidFill>
              <a:latin typeface="华文中宋" panose="02010600040101010101" charset="-122"/>
              <a:ea typeface="华文中宋" panose="02010600040101010101" charset="-122"/>
              <a:cs typeface="Times New Roman" panose="02020603050405020304" pitchFamily="18" charset="0"/>
            </a:endParaRPr>
          </a:p>
          <a:p>
            <a:pPr marL="342900" indent="-342900" eaLnBrk="0" hangingPunct="0">
              <a:spcBef>
                <a:spcPct val="20000"/>
              </a:spcBef>
              <a:defRPr/>
            </a:pPr>
            <a:r>
              <a:rPr lang="zh-CN" altLang="zh-CN" sz="2800" b="1" dirty="0">
                <a:solidFill>
                  <a:srgbClr val="C00000"/>
                </a:solidFill>
                <a:latin typeface="华文中宋" panose="02010600040101010101" charset="-122"/>
                <a:ea typeface="华文中宋" panose="02010600040101010101" charset="-122"/>
                <a:cs typeface="Times New Roman" panose="02020603050405020304" pitchFamily="18" charset="0"/>
              </a:rPr>
              <a:t>再次阅读</a:t>
            </a:r>
            <a:r>
              <a:rPr lang="zh-CN" altLang="zh-CN" sz="2800" b="1" dirty="0">
                <a:solidFill>
                  <a:srgbClr val="000000"/>
                </a:solidFill>
                <a:latin typeface="华文中宋" panose="02010600040101010101" charset="-122"/>
                <a:ea typeface="华文中宋" panose="02010600040101010101" charset="-122"/>
                <a:cs typeface="Times New Roman" panose="02020603050405020304" pitchFamily="18" charset="0"/>
              </a:rPr>
              <a:t>课文提出更多问题</a:t>
            </a:r>
            <a:endParaRPr lang="zh-CN" altLang="zh-CN" sz="2800" b="1" dirty="0">
              <a:solidFill>
                <a:srgbClr val="000000"/>
              </a:solidFill>
              <a:latin typeface="华文中宋" panose="02010600040101010101" charset="-122"/>
              <a:ea typeface="华文中宋" panose="02010600040101010101" charset="-122"/>
              <a:cs typeface="Times New Roman" panose="02020603050405020304" pitchFamily="18" charset="0"/>
            </a:endParaRPr>
          </a:p>
        </p:txBody>
      </p:sp>
      <p:sp>
        <p:nvSpPr>
          <p:cNvPr id="16" name="矩形 15"/>
          <p:cNvSpPr/>
          <p:nvPr/>
        </p:nvSpPr>
        <p:spPr>
          <a:xfrm>
            <a:off x="192652" y="4380794"/>
            <a:ext cx="4646636" cy="2016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7" name="矩形 16"/>
          <p:cNvSpPr/>
          <p:nvPr/>
        </p:nvSpPr>
        <p:spPr>
          <a:xfrm>
            <a:off x="4979963" y="4366727"/>
            <a:ext cx="7033846" cy="20200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上箭头 17"/>
          <p:cNvSpPr/>
          <p:nvPr/>
        </p:nvSpPr>
        <p:spPr>
          <a:xfrm>
            <a:off x="4465190" y="3793148"/>
            <a:ext cx="958851" cy="71913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4033" name="Text Box 6"/>
          <p:cNvSpPr txBox="1">
            <a:spLocks noChangeArrowheads="1"/>
          </p:cNvSpPr>
          <p:nvPr/>
        </p:nvSpPr>
        <p:spPr bwMode="auto">
          <a:xfrm flipV="1">
            <a:off x="6383867" y="4078288"/>
            <a:ext cx="5281084"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spAutoFit/>
          </a:bodyPr>
          <a:lstStyle/>
          <a:p>
            <a:pPr>
              <a:spcBef>
                <a:spcPct val="50000"/>
              </a:spcBef>
            </a:pPr>
            <a:endParaRPr lang="zh-CN" altLang="zh-CN"/>
          </a:p>
        </p:txBody>
      </p:sp>
      <p:sp>
        <p:nvSpPr>
          <p:cNvPr id="44034" name="AutoShape 10"/>
          <p:cNvSpPr>
            <a:spLocks noChangeArrowheads="1"/>
          </p:cNvSpPr>
          <p:nvPr/>
        </p:nvSpPr>
        <p:spPr bwMode="auto">
          <a:xfrm>
            <a:off x="5425017" y="3284539"/>
            <a:ext cx="6239933" cy="2751137"/>
          </a:xfrm>
          <a:prstGeom prst="wedgeRectCallout">
            <a:avLst>
              <a:gd name="adj1" fmla="val -73407"/>
              <a:gd name="adj2" fmla="val -24144"/>
            </a:avLst>
          </a:prstGeom>
          <a:solidFill>
            <a:schemeClr val="accent1"/>
          </a:solidFill>
          <a:ln w="9525">
            <a:solidFill>
              <a:schemeClr val="tx1"/>
            </a:solidFill>
            <a:miter lim="800000"/>
          </a:ln>
        </p:spPr>
        <p:txBody>
          <a:bodyPr/>
          <a:lstStyle/>
          <a:p>
            <a:pPr marL="342900" indent="-342900"/>
            <a:r>
              <a:rPr lang="zh-CN" altLang="en-US" sz="2800" dirty="0">
                <a:solidFill>
                  <a:srgbClr val="FF3300"/>
                </a:solidFill>
              </a:rPr>
              <a:t>教学目标：</a:t>
            </a:r>
            <a:endParaRPr lang="zh-CN" altLang="en-US" sz="2800" dirty="0">
              <a:solidFill>
                <a:srgbClr val="FF3300"/>
              </a:solidFill>
            </a:endParaRPr>
          </a:p>
          <a:p>
            <a:pPr marL="342900" indent="-342900"/>
            <a:r>
              <a:rPr lang="en-US" altLang="zh-CN" dirty="0">
                <a:solidFill>
                  <a:srgbClr val="00B0F0"/>
                </a:solidFill>
              </a:rPr>
              <a:t>1</a:t>
            </a:r>
            <a:r>
              <a:rPr lang="zh-CN" altLang="en-US" dirty="0">
                <a:solidFill>
                  <a:srgbClr val="00B0F0"/>
                </a:solidFill>
              </a:rPr>
              <a:t>、认识</a:t>
            </a:r>
            <a:r>
              <a:rPr lang="en-US" altLang="zh-CN" dirty="0">
                <a:solidFill>
                  <a:srgbClr val="00B0F0"/>
                </a:solidFill>
              </a:rPr>
              <a:t>“</a:t>
            </a:r>
            <a:r>
              <a:rPr lang="zh-CN" altLang="en-US" dirty="0">
                <a:solidFill>
                  <a:srgbClr val="00B0F0"/>
                </a:solidFill>
              </a:rPr>
              <a:t>蝙、蝠</a:t>
            </a:r>
            <a:r>
              <a:rPr lang="en-US" altLang="zh-CN" dirty="0">
                <a:solidFill>
                  <a:srgbClr val="00B0F0"/>
                </a:solidFill>
              </a:rPr>
              <a:t>”</a:t>
            </a:r>
            <a:r>
              <a:rPr lang="zh-CN" altLang="en-US" dirty="0">
                <a:solidFill>
                  <a:srgbClr val="00B0F0"/>
                </a:solidFill>
              </a:rPr>
              <a:t>等</a:t>
            </a:r>
            <a:r>
              <a:rPr lang="en-US" altLang="zh-CN" dirty="0">
                <a:solidFill>
                  <a:srgbClr val="00B0F0"/>
                </a:solidFill>
              </a:rPr>
              <a:t>11</a:t>
            </a:r>
            <a:r>
              <a:rPr lang="zh-CN" altLang="en-US" dirty="0">
                <a:solidFill>
                  <a:srgbClr val="00B0F0"/>
                </a:solidFill>
              </a:rPr>
              <a:t>个生字；读准多音字</a:t>
            </a:r>
            <a:r>
              <a:rPr lang="en-US" altLang="zh-CN" dirty="0">
                <a:solidFill>
                  <a:srgbClr val="00B0F0"/>
                </a:solidFill>
              </a:rPr>
              <a:t>“</a:t>
            </a:r>
            <a:r>
              <a:rPr lang="zh-CN" altLang="en-US" dirty="0">
                <a:solidFill>
                  <a:srgbClr val="00B0F0"/>
                </a:solidFill>
              </a:rPr>
              <a:t>系</a:t>
            </a:r>
            <a:r>
              <a:rPr lang="en-US" altLang="zh-CN" dirty="0">
                <a:solidFill>
                  <a:srgbClr val="00B0F0"/>
                </a:solidFill>
              </a:rPr>
              <a:t>”</a:t>
            </a:r>
            <a:r>
              <a:rPr lang="zh-CN" altLang="en-US" dirty="0">
                <a:solidFill>
                  <a:srgbClr val="00B0F0"/>
                </a:solidFill>
              </a:rPr>
              <a:t>会写</a:t>
            </a:r>
            <a:r>
              <a:rPr lang="en-US" altLang="zh-CN" dirty="0">
                <a:solidFill>
                  <a:srgbClr val="00B0F0"/>
                </a:solidFill>
              </a:rPr>
              <a:t>“</a:t>
            </a:r>
            <a:r>
              <a:rPr lang="zh-CN" altLang="en-US" dirty="0">
                <a:solidFill>
                  <a:srgbClr val="00B0F0"/>
                </a:solidFill>
              </a:rPr>
              <a:t>达、蚊</a:t>
            </a:r>
            <a:r>
              <a:rPr lang="en-US" altLang="zh-CN" dirty="0">
                <a:solidFill>
                  <a:srgbClr val="00B0F0"/>
                </a:solidFill>
              </a:rPr>
              <a:t>”</a:t>
            </a:r>
            <a:r>
              <a:rPr lang="zh-CN" altLang="en-US" dirty="0">
                <a:solidFill>
                  <a:srgbClr val="00B0F0"/>
                </a:solidFill>
              </a:rPr>
              <a:t>等</a:t>
            </a:r>
            <a:r>
              <a:rPr lang="en-US" altLang="zh-CN" dirty="0">
                <a:solidFill>
                  <a:srgbClr val="00B0F0"/>
                </a:solidFill>
              </a:rPr>
              <a:t>14</a:t>
            </a:r>
            <a:r>
              <a:rPr lang="zh-CN" altLang="en-US" dirty="0">
                <a:solidFill>
                  <a:srgbClr val="00B0F0"/>
                </a:solidFill>
              </a:rPr>
              <a:t>个生字；会写</a:t>
            </a:r>
            <a:r>
              <a:rPr lang="en-US" altLang="zh-CN" dirty="0">
                <a:solidFill>
                  <a:srgbClr val="00B0F0"/>
                </a:solidFill>
              </a:rPr>
              <a:t>“</a:t>
            </a:r>
            <a:r>
              <a:rPr lang="zh-CN" altLang="en-US" dirty="0">
                <a:solidFill>
                  <a:srgbClr val="00B0F0"/>
                </a:solidFill>
              </a:rPr>
              <a:t>雷达、蚊子</a:t>
            </a:r>
            <a:r>
              <a:rPr lang="en-US" altLang="zh-CN" dirty="0">
                <a:solidFill>
                  <a:srgbClr val="00B0F0"/>
                </a:solidFill>
              </a:rPr>
              <a:t>”</a:t>
            </a:r>
            <a:r>
              <a:rPr lang="zh-CN" altLang="en-US" dirty="0">
                <a:solidFill>
                  <a:srgbClr val="00B0F0"/>
                </a:solidFill>
              </a:rPr>
              <a:t>等</a:t>
            </a:r>
            <a:r>
              <a:rPr lang="en-US" altLang="zh-CN" dirty="0">
                <a:solidFill>
                  <a:srgbClr val="00B0F0"/>
                </a:solidFill>
              </a:rPr>
              <a:t>13</a:t>
            </a:r>
            <a:r>
              <a:rPr lang="zh-CN" altLang="en-US" dirty="0">
                <a:solidFill>
                  <a:srgbClr val="00B0F0"/>
                </a:solidFill>
              </a:rPr>
              <a:t>个词语。</a:t>
            </a:r>
            <a:endParaRPr lang="zh-CN" altLang="en-US" dirty="0">
              <a:solidFill>
                <a:srgbClr val="00B0F0"/>
              </a:solidFill>
            </a:endParaRPr>
          </a:p>
          <a:p>
            <a:pPr marL="342900" indent="-342900"/>
            <a:r>
              <a:rPr lang="en-US" altLang="zh-CN" dirty="0">
                <a:solidFill>
                  <a:srgbClr val="00B0F0"/>
                </a:solidFill>
              </a:rPr>
              <a:t>2</a:t>
            </a:r>
            <a:r>
              <a:rPr lang="zh-CN" altLang="en-US" dirty="0">
                <a:solidFill>
                  <a:srgbClr val="00B0F0"/>
                </a:solidFill>
              </a:rPr>
              <a:t>、学会从不同角度提问。</a:t>
            </a:r>
            <a:r>
              <a:rPr lang="zh-CN" altLang="en-US" dirty="0">
                <a:solidFill>
                  <a:srgbClr val="FF0000"/>
                </a:solidFill>
              </a:rPr>
              <a:t>（重点）</a:t>
            </a:r>
            <a:endParaRPr lang="zh-CN" altLang="en-US" dirty="0">
              <a:solidFill>
                <a:srgbClr val="00B0F0"/>
              </a:solidFill>
            </a:endParaRPr>
          </a:p>
          <a:p>
            <a:pPr marL="342900" indent="-342900"/>
            <a:r>
              <a:rPr lang="en-US" altLang="zh-CN" dirty="0">
                <a:solidFill>
                  <a:srgbClr val="00B0F0"/>
                </a:solidFill>
              </a:rPr>
              <a:t>3</a:t>
            </a:r>
            <a:r>
              <a:rPr lang="zh-CN" altLang="en-US" dirty="0">
                <a:solidFill>
                  <a:srgbClr val="00B0F0"/>
                </a:solidFill>
              </a:rPr>
              <a:t>、能借助问题理解课文内容。</a:t>
            </a:r>
            <a:r>
              <a:rPr lang="zh-CN" altLang="en-US" dirty="0">
                <a:solidFill>
                  <a:srgbClr val="FF0000"/>
                </a:solidFill>
              </a:rPr>
              <a:t>（难点</a:t>
            </a:r>
            <a:r>
              <a:rPr lang="zh-CN" altLang="en-US" dirty="0" smtClean="0">
                <a:solidFill>
                  <a:srgbClr val="FF0000"/>
                </a:solidFill>
              </a:rPr>
              <a:t>）</a:t>
            </a:r>
            <a:endParaRPr lang="en-US" altLang="zh-CN" dirty="0" smtClean="0">
              <a:solidFill>
                <a:srgbClr val="00B0F0"/>
              </a:solidFill>
            </a:endParaRPr>
          </a:p>
          <a:p>
            <a:pPr marL="342900" indent="-342900"/>
            <a:endParaRPr lang="en-US" altLang="zh-CN" dirty="0">
              <a:solidFill>
                <a:srgbClr val="00B0F0"/>
              </a:solidFill>
            </a:endParaRPr>
          </a:p>
          <a:p>
            <a:pPr marL="342900" indent="-342900"/>
            <a:endParaRPr lang="en-US" altLang="zh-CN" dirty="0" smtClean="0">
              <a:solidFill>
                <a:srgbClr val="00B0F0"/>
              </a:solidFill>
            </a:endParaRPr>
          </a:p>
          <a:p>
            <a:pPr marL="342900" indent="-342900"/>
            <a:r>
              <a:rPr lang="zh-CN" altLang="en-US" dirty="0" smtClean="0">
                <a:solidFill>
                  <a:srgbClr val="FF0000"/>
                </a:solidFill>
              </a:rPr>
              <a:t>教学</a:t>
            </a:r>
            <a:r>
              <a:rPr lang="zh-CN" altLang="en-US" dirty="0">
                <a:solidFill>
                  <a:srgbClr val="FF0000"/>
                </a:solidFill>
              </a:rPr>
              <a:t>课时：</a:t>
            </a:r>
            <a:r>
              <a:rPr lang="en-US" altLang="zh-CN" dirty="0">
                <a:gradFill>
                  <a:gsLst>
                    <a:gs pos="0">
                      <a:srgbClr val="007BD3"/>
                    </a:gs>
                    <a:gs pos="100000">
                      <a:srgbClr val="034373"/>
                    </a:gs>
                  </a:gsLst>
                  <a:lin scaled="0"/>
                </a:gradFill>
              </a:rPr>
              <a:t>2</a:t>
            </a:r>
            <a:r>
              <a:rPr lang="zh-CN" altLang="en-US" dirty="0">
                <a:gradFill>
                  <a:gsLst>
                    <a:gs pos="0">
                      <a:srgbClr val="007BD3"/>
                    </a:gs>
                    <a:gs pos="100000">
                      <a:srgbClr val="034373"/>
                    </a:gs>
                  </a:gsLst>
                  <a:lin scaled="0"/>
                </a:gradFill>
              </a:rPr>
              <a:t>课时。</a:t>
            </a:r>
            <a:endParaRPr lang="zh-CN" altLang="en-US" dirty="0"/>
          </a:p>
          <a:p>
            <a:pPr marL="342900" indent="-342900"/>
            <a:endParaRPr lang="zh-CN" altLang="en-US" dirty="0">
              <a:solidFill>
                <a:srgbClr val="FF3300"/>
              </a:solidFill>
            </a:endParaRPr>
          </a:p>
        </p:txBody>
      </p:sp>
      <p:sp>
        <p:nvSpPr>
          <p:cNvPr id="44035" name="AutoShape 11"/>
          <p:cNvSpPr>
            <a:spLocks noChangeArrowheads="1"/>
          </p:cNvSpPr>
          <p:nvPr/>
        </p:nvSpPr>
        <p:spPr bwMode="auto">
          <a:xfrm>
            <a:off x="3503084" y="188914"/>
            <a:ext cx="480483" cy="504825"/>
          </a:xfrm>
          <a:prstGeom prst="flowChartTerminator">
            <a:avLst/>
          </a:prstGeom>
          <a:solidFill>
            <a:srgbClr val="FF0000">
              <a:alpha val="32941"/>
            </a:srgbClr>
          </a:solidFill>
          <a:ln w="9525">
            <a:solidFill>
              <a:schemeClr val="tx1"/>
            </a:solidFill>
            <a:miter lim="800000"/>
          </a:ln>
        </p:spPr>
        <p:txBody>
          <a:bodyPr wrap="none" anchor="ctr"/>
          <a:lstStyle/>
          <a:p>
            <a:endParaRPr lang="zh-CN" altLang="en-US"/>
          </a:p>
        </p:txBody>
      </p:sp>
      <p:pic>
        <p:nvPicPr>
          <p:cNvPr id="44036"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483" y="188914"/>
            <a:ext cx="5585884" cy="666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文本框 99"/>
          <p:cNvSpPr txBox="1">
            <a:spLocks noChangeArrowheads="1"/>
          </p:cNvSpPr>
          <p:nvPr/>
        </p:nvSpPr>
        <p:spPr bwMode="auto">
          <a:xfrm>
            <a:off x="5418667" y="693738"/>
            <a:ext cx="5871633"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a:solidFill>
                  <a:srgbClr val="FF3300"/>
                </a:solidFill>
              </a:rPr>
              <a:t>教材分析：</a:t>
            </a:r>
            <a:r>
              <a:rPr lang="zh-CN" altLang="zh-CN" sz="2400">
                <a:solidFill>
                  <a:srgbClr val="000000"/>
                </a:solidFill>
                <a:latin typeface="Calibri" panose="020F0502020204030204" pitchFamily="34" charset="0"/>
              </a:rPr>
              <a:t>《夜间飞行的秘密》课文主要讲科学家通过反复试验，揭开了蝙蝠能在夜间飞行的秘密，并从中受到启发，给飞机装上雷达，解决了飞机在夜间安全飞行的问题。</a:t>
            </a:r>
            <a:endParaRPr lang="zh-CN" altLang="en-US" sz="240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72706" name="内容占位符 2"/>
          <p:cNvSpPr>
            <a:spLocks noGrp="1"/>
          </p:cNvSpPr>
          <p:nvPr>
            <p:ph idx="1"/>
          </p:nvPr>
        </p:nvSpPr>
        <p:spPr>
          <a:solidFill>
            <a:schemeClr val="bg1">
              <a:alpha val="100000"/>
            </a:schemeClr>
          </a:solidFill>
        </p:spPr>
        <p:txBody>
          <a:bodyPr vert="horz" wrap="square" lIns="91440" tIns="45720" rIns="91440" bIns="45720" anchor="t"/>
          <a:lstStyle/>
          <a:p>
            <a:pPr marL="0" indent="0">
              <a:lnSpc>
                <a:spcPct val="150000"/>
              </a:lnSpc>
              <a:buSzPct val="80000"/>
              <a:buNone/>
            </a:pPr>
            <a:r>
              <a:rPr lang="en-US" altLang="zh-CN" sz="3200" b="1" kern="1200" dirty="0">
                <a:solidFill>
                  <a:srgbClr val="FF0000"/>
                </a:solidFill>
                <a:latin typeface="黑体" panose="02010609060101010101" charset="-122"/>
                <a:ea typeface="黑体" panose="02010609060101010101" charset="-122"/>
                <a:cs typeface="黑体" panose="02010609060101010101" charset="-122"/>
              </a:rPr>
              <a:t> </a:t>
            </a:r>
            <a:r>
              <a:rPr lang="zh-CN" altLang="en-US" sz="4000" b="1" kern="1200" dirty="0">
                <a:solidFill>
                  <a:schemeClr val="tx1"/>
                </a:solidFill>
                <a:latin typeface="黑体" panose="02010609060101010101" charset="-122"/>
                <a:ea typeface="黑体" panose="02010609060101010101" charset="-122"/>
                <a:cs typeface="黑体" panose="02010609060101010101" charset="-122"/>
              </a:rPr>
              <a:t>策略单元教学  </a:t>
            </a:r>
            <a:endParaRPr lang="zh-CN" altLang="en-US" sz="4000" b="1" kern="1200" dirty="0">
              <a:solidFill>
                <a:schemeClr val="tx1"/>
              </a:solidFill>
              <a:latin typeface="黑体" panose="02010609060101010101" charset="-122"/>
              <a:ea typeface="黑体" panose="02010609060101010101" charset="-122"/>
              <a:cs typeface="黑体" panose="02010609060101010101" charset="-122"/>
            </a:endParaRPr>
          </a:p>
          <a:p>
            <a:pPr marL="0" indent="0">
              <a:lnSpc>
                <a:spcPct val="150000"/>
              </a:lnSpc>
              <a:buSzPct val="80000"/>
              <a:buNone/>
            </a:pPr>
            <a:r>
              <a:rPr lang="zh-CN" altLang="en-US" sz="3200" b="1" kern="1200" dirty="0">
                <a:solidFill>
                  <a:srgbClr val="002060"/>
                </a:solidFill>
                <a:latin typeface="黑体" panose="02010609060101010101" charset="-122"/>
                <a:ea typeface="黑体" panose="02010609060101010101" charset="-122"/>
                <a:cs typeface="黑体" panose="02010609060101010101" charset="-122"/>
              </a:rPr>
              <a:t>   </a:t>
            </a:r>
            <a:r>
              <a:rPr lang="zh-CN" altLang="en-US" sz="3600" b="1" kern="1200" dirty="0">
                <a:solidFill>
                  <a:schemeClr val="tx1"/>
                </a:solidFill>
                <a:latin typeface="黑体" panose="02010609060101010101" charset="-122"/>
                <a:ea typeface="黑体" panose="02010609060101010101" charset="-122"/>
                <a:cs typeface="黑体" panose="02010609060101010101" charset="-122"/>
              </a:rPr>
              <a:t>不仅仅要引导学生</a:t>
            </a:r>
            <a:r>
              <a:rPr lang="zh-CN" altLang="en-US" sz="3600" b="1" kern="1200" dirty="0">
                <a:solidFill>
                  <a:srgbClr val="FF0000"/>
                </a:solidFill>
                <a:latin typeface="黑体" panose="02010609060101010101" charset="-122"/>
                <a:ea typeface="黑体" panose="02010609060101010101" charset="-122"/>
                <a:cs typeface="黑体" panose="02010609060101010101" charset="-122"/>
              </a:rPr>
              <a:t>理解课文的内容</a:t>
            </a:r>
            <a:r>
              <a:rPr lang="zh-CN" altLang="en-US" sz="3600" b="1" kern="1200" dirty="0">
                <a:solidFill>
                  <a:schemeClr val="tx1"/>
                </a:solidFill>
                <a:latin typeface="黑体" panose="02010609060101010101" charset="-122"/>
                <a:ea typeface="黑体" panose="02010609060101010101" charset="-122"/>
                <a:cs typeface="黑体" panose="02010609060101010101" charset="-122"/>
              </a:rPr>
              <a:t>，还要引导学生</a:t>
            </a:r>
            <a:r>
              <a:rPr lang="zh-CN" altLang="en-US" sz="3600" b="1" kern="1200" dirty="0">
                <a:solidFill>
                  <a:srgbClr val="FF0000"/>
                </a:solidFill>
                <a:latin typeface="黑体" panose="02010609060101010101" charset="-122"/>
                <a:ea typeface="黑体" panose="02010609060101010101" charset="-122"/>
                <a:cs typeface="黑体" panose="02010609060101010101" charset="-122"/>
              </a:rPr>
              <a:t>关注理解课文内容的思考过程</a:t>
            </a:r>
            <a:r>
              <a:rPr lang="zh-CN" altLang="en-US" sz="3600" b="1" kern="1200" dirty="0">
                <a:solidFill>
                  <a:schemeClr val="tx1"/>
                </a:solidFill>
                <a:latin typeface="黑体" panose="02010609060101010101" charset="-122"/>
                <a:ea typeface="黑体" panose="02010609060101010101" charset="-122"/>
                <a:cs typeface="黑体" panose="02010609060101010101" charset="-122"/>
              </a:rPr>
              <a:t>，并将</a:t>
            </a:r>
            <a:r>
              <a:rPr lang="zh-CN" altLang="en-US" sz="3600" b="1" kern="1200" dirty="0">
                <a:solidFill>
                  <a:srgbClr val="FF0000"/>
                </a:solidFill>
                <a:latin typeface="黑体" panose="02010609060101010101" charset="-122"/>
                <a:ea typeface="黑体" panose="02010609060101010101" charset="-122"/>
                <a:cs typeface="黑体" panose="02010609060101010101" charset="-122"/>
              </a:rPr>
              <a:t>学习获得的阅读策略</a:t>
            </a:r>
            <a:r>
              <a:rPr lang="zh-CN" altLang="en-US" sz="3600" b="1" kern="1200" dirty="0">
                <a:solidFill>
                  <a:schemeClr val="tx1"/>
                </a:solidFill>
                <a:latin typeface="黑体" panose="02010609060101010101" charset="-122"/>
                <a:ea typeface="黑体" panose="02010609060101010101" charset="-122"/>
                <a:cs typeface="黑体" panose="02010609060101010101" charset="-122"/>
              </a:rPr>
              <a:t>，</a:t>
            </a:r>
            <a:r>
              <a:rPr lang="zh-CN" altLang="en-US" sz="3600" b="1" kern="1200" dirty="0">
                <a:solidFill>
                  <a:srgbClr val="FF0000"/>
                </a:solidFill>
                <a:latin typeface="黑体" panose="02010609060101010101" charset="-122"/>
                <a:ea typeface="黑体" panose="02010609060101010101" charset="-122"/>
                <a:cs typeface="黑体" panose="02010609060101010101" charset="-122"/>
              </a:rPr>
              <a:t>迁移运用到不同的情景或文本中去</a:t>
            </a:r>
            <a:r>
              <a:rPr lang="zh-CN" altLang="en-US" sz="3600" b="1" kern="1200" dirty="0">
                <a:solidFill>
                  <a:schemeClr val="tx1"/>
                </a:solidFill>
                <a:latin typeface="黑体" panose="02010609060101010101" charset="-122"/>
                <a:ea typeface="黑体" panose="02010609060101010101" charset="-122"/>
                <a:cs typeface="黑体" panose="02010609060101010101" charset="-122"/>
              </a:rPr>
              <a:t>。</a:t>
            </a:r>
            <a:endParaRPr lang="zh-CN" altLang="en-US" sz="3200" b="1" kern="1200" dirty="0">
              <a:solidFill>
                <a:schemeClr val="tx1"/>
              </a:solidFill>
              <a:latin typeface="黑体" panose="02010609060101010101" charset="-122"/>
              <a:ea typeface="黑体" panose="02010609060101010101" charset="-122"/>
              <a:cs typeface="黑体" panose="02010609060101010101" charset="-122"/>
            </a:endParaRPr>
          </a:p>
          <a:p>
            <a:pPr>
              <a:lnSpc>
                <a:spcPct val="150000"/>
              </a:lnSpc>
              <a:buSzPct val="80000"/>
            </a:pPr>
            <a:endParaRPr lang="zh-CN" altLang="en-US" sz="2800" b="1" kern="1200" dirty="0">
              <a:solidFill>
                <a:srgbClr val="657B3E"/>
              </a:solidFill>
              <a:latin typeface="黑体" panose="02010609060101010101" charset="-122"/>
              <a:ea typeface="黑体" panose="02010609060101010101" charset="-122"/>
              <a:cs typeface="黑体" panose="02010609060101010101" charset="-122"/>
            </a:endParaRPr>
          </a:p>
          <a:p>
            <a:pPr>
              <a:lnSpc>
                <a:spcPct val="150000"/>
              </a:lnSpc>
              <a:buSzPct val="80000"/>
            </a:pPr>
            <a:endParaRPr lang="zh-CN" altLang="en-US" sz="2800" b="1" kern="1200" dirty="0">
              <a:solidFill>
                <a:srgbClr val="657B3E"/>
              </a:solidFill>
              <a:latin typeface="黑体" panose="02010609060101010101" charset="-122"/>
              <a:ea typeface="黑体" panose="02010609060101010101" charset="-122"/>
              <a:cs typeface="黑体" panose="02010609060101010101" charset="-122"/>
            </a:endParaRPr>
          </a:p>
          <a:p>
            <a:pPr>
              <a:lnSpc>
                <a:spcPct val="150000"/>
              </a:lnSpc>
              <a:buSzPct val="80000"/>
            </a:pPr>
            <a:endParaRPr lang="zh-CN" altLang="en-US" sz="2800" b="1" kern="1200" dirty="0">
              <a:solidFill>
                <a:srgbClr val="657B3E"/>
              </a:solidFill>
              <a:latin typeface="黑体" panose="02010609060101010101" charset="-122"/>
              <a:ea typeface="黑体" panose="02010609060101010101" charset="-122"/>
              <a:cs typeface="黑体" panose="02010609060101010101"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5057" name="Text Box 6"/>
          <p:cNvSpPr txBox="1">
            <a:spLocks noChangeArrowheads="1"/>
          </p:cNvSpPr>
          <p:nvPr/>
        </p:nvSpPr>
        <p:spPr bwMode="auto">
          <a:xfrm>
            <a:off x="6479117" y="3201988"/>
            <a:ext cx="528108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zh-CN" altLang="zh-CN"/>
          </a:p>
        </p:txBody>
      </p:sp>
      <p:sp>
        <p:nvSpPr>
          <p:cNvPr id="45058" name="Text Box 7"/>
          <p:cNvSpPr txBox="1">
            <a:spLocks noChangeArrowheads="1"/>
          </p:cNvSpPr>
          <p:nvPr/>
        </p:nvSpPr>
        <p:spPr bwMode="auto">
          <a:xfrm>
            <a:off x="6383867" y="747713"/>
            <a:ext cx="5281084"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a:solidFill>
                  <a:srgbClr val="FF3300"/>
                </a:solidFill>
              </a:rPr>
              <a:t>教学建议：</a:t>
            </a:r>
            <a:endParaRPr lang="zh-CN" altLang="en-US" sz="2400" b="1">
              <a:solidFill>
                <a:srgbClr val="FF3300"/>
              </a:solidFill>
            </a:endParaRPr>
          </a:p>
          <a:p>
            <a:r>
              <a:rPr lang="en-US" altLang="zh-CN" sz="2000" b="1">
                <a:solidFill>
                  <a:schemeClr val="tx2"/>
                </a:solidFill>
              </a:rPr>
              <a:t>1</a:t>
            </a:r>
            <a:r>
              <a:rPr lang="zh-CN" altLang="en-US" sz="2000" b="1">
                <a:solidFill>
                  <a:schemeClr val="tx2"/>
                </a:solidFill>
              </a:rPr>
              <a:t>、回顾提问方法，自读提问</a:t>
            </a:r>
            <a:r>
              <a:rPr lang="zh-CN" altLang="en-US" sz="2000" b="1"/>
              <a:t>      </a:t>
            </a:r>
            <a:r>
              <a:rPr lang="zh-CN" altLang="en-US" sz="2000"/>
              <a:t>让学生结合自己在上一课提出的问题，交流学到的提问方法。</a:t>
            </a:r>
            <a:endParaRPr lang="zh-CN" altLang="en-US" sz="2000" b="1"/>
          </a:p>
          <a:p>
            <a:br>
              <a:rPr lang="zh-CN" altLang="en-US" sz="2000" b="1"/>
            </a:br>
            <a:r>
              <a:rPr lang="en-US" altLang="zh-CN" sz="2000" b="1"/>
              <a:t>2</a:t>
            </a:r>
            <a:r>
              <a:rPr lang="zh-CN" altLang="en-US" sz="2000" b="1"/>
              <a:t>、借助批注和课后问题清单，讨论发现提问的不同角度。    </a:t>
            </a:r>
            <a:endParaRPr lang="zh-CN" altLang="en-US" sz="2000" b="1"/>
          </a:p>
          <a:p>
            <a:r>
              <a:rPr lang="zh-CN" altLang="en-US" sz="2000"/>
              <a:t>教学时，可借助学习伙伴提出的问题和课后第二题的</a:t>
            </a:r>
            <a:r>
              <a:rPr lang="en-US" altLang="zh-CN" sz="2000"/>
              <a:t>“</a:t>
            </a:r>
            <a:r>
              <a:rPr lang="zh-CN" altLang="en-US" sz="2000"/>
              <a:t>小组问题清单，引导</a:t>
            </a:r>
            <a:r>
              <a:rPr lang="en-US" altLang="zh-CN" sz="2000"/>
              <a:t>”</a:t>
            </a:r>
            <a:r>
              <a:rPr lang="zh-CN" altLang="en-US" sz="2000"/>
              <a:t>学生明白可以从不同角度进行提问。</a:t>
            </a:r>
            <a:br>
              <a:rPr lang="zh-CN" altLang="en-US" sz="2000"/>
            </a:br>
            <a:r>
              <a:rPr lang="en-US" altLang="zh-CN" sz="2000" b="1"/>
              <a:t>3</a:t>
            </a:r>
            <a:r>
              <a:rPr lang="zh-CN" altLang="en-US" sz="2000" b="1"/>
              <a:t>、借助问题，理解课文。</a:t>
            </a:r>
            <a:endParaRPr lang="zh-CN" altLang="en-US" sz="2000" b="1"/>
          </a:p>
          <a:p>
            <a:r>
              <a:rPr lang="en-US" altLang="zh-CN" sz="2000" b="1"/>
              <a:t>4</a:t>
            </a:r>
            <a:r>
              <a:rPr lang="zh-CN" altLang="en-US" sz="2000" b="1"/>
              <a:t>、自主阅读片段材料，巩固提问策略。</a:t>
            </a:r>
            <a:endParaRPr lang="zh-CN" altLang="en-US" sz="2000" b="1"/>
          </a:p>
          <a:p>
            <a:r>
              <a:rPr lang="en-US" altLang="zh-CN" sz="2000" b="1"/>
              <a:t>5</a:t>
            </a:r>
            <a:r>
              <a:rPr lang="zh-CN" altLang="en-US" sz="2000" b="1"/>
              <a:t>、识字学词。本课的词语可以随文认读，识记并理解。</a:t>
            </a:r>
            <a:endParaRPr lang="zh-CN" altLang="en-US" sz="2000" b="1"/>
          </a:p>
        </p:txBody>
      </p:sp>
      <p:sp>
        <p:nvSpPr>
          <p:cNvPr id="45059" name="AutoShape 8"/>
          <p:cNvSpPr>
            <a:spLocks noChangeArrowheads="1"/>
          </p:cNvSpPr>
          <p:nvPr/>
        </p:nvSpPr>
        <p:spPr bwMode="auto">
          <a:xfrm>
            <a:off x="1488017" y="1412876"/>
            <a:ext cx="1727200" cy="360363"/>
          </a:xfrm>
          <a:prstGeom prst="flowChartTerminator">
            <a:avLst/>
          </a:prstGeom>
          <a:solidFill>
            <a:srgbClr val="FF3300">
              <a:alpha val="41176"/>
            </a:srgbClr>
          </a:solidFill>
          <a:ln w="9525">
            <a:solidFill>
              <a:schemeClr val="tx1"/>
            </a:solidFill>
            <a:miter lim="800000"/>
          </a:ln>
        </p:spPr>
        <p:txBody>
          <a:bodyPr wrap="none" anchor="ctr"/>
          <a:lstStyle/>
          <a:p>
            <a:endParaRPr lang="zh-CN" altLang="en-US"/>
          </a:p>
        </p:txBody>
      </p:sp>
      <p:sp>
        <p:nvSpPr>
          <p:cNvPr id="45060" name="AutoShape 9"/>
          <p:cNvSpPr>
            <a:spLocks noChangeArrowheads="1"/>
          </p:cNvSpPr>
          <p:nvPr/>
        </p:nvSpPr>
        <p:spPr bwMode="auto">
          <a:xfrm>
            <a:off x="2159001" y="1989138"/>
            <a:ext cx="1536700" cy="360362"/>
          </a:xfrm>
          <a:prstGeom prst="flowChartTerminator">
            <a:avLst/>
          </a:prstGeom>
          <a:solidFill>
            <a:srgbClr val="FF3300">
              <a:alpha val="47058"/>
            </a:srgbClr>
          </a:solidFill>
          <a:ln w="9525">
            <a:solidFill>
              <a:schemeClr val="tx1"/>
            </a:solidFill>
            <a:miter lim="800000"/>
          </a:ln>
        </p:spPr>
        <p:txBody>
          <a:bodyPr wrap="none" anchor="ctr"/>
          <a:lstStyle/>
          <a:p>
            <a:endParaRPr lang="zh-CN" altLang="en-US"/>
          </a:p>
        </p:txBody>
      </p:sp>
      <p:pic>
        <p:nvPicPr>
          <p:cNvPr id="45061"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67" y="188914"/>
            <a:ext cx="6248400" cy="666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8" name="标题 7"/>
          <p:cNvSpPr>
            <a:spLocks noGrp="1"/>
          </p:cNvSpPr>
          <p:nvPr>
            <p:ph type="title"/>
          </p:nvPr>
        </p:nvSpPr>
        <p:spPr/>
        <p:txBody>
          <a:bodyPr/>
          <a:p>
            <a:endParaRPr lang="zh-CN" altLang="en-US"/>
          </a:p>
        </p:txBody>
      </p:sp>
      <p:sp>
        <p:nvSpPr>
          <p:cNvPr id="9" name="内容占位符 8"/>
          <p:cNvSpPr>
            <a:spLocks noGrp="1"/>
          </p:cNvSpPr>
          <p:nvPr>
            <p:ph idx="1"/>
          </p:nvPr>
        </p:nvSpPr>
        <p:spPr/>
        <p:txBody>
          <a:bodyPr/>
          <a:p>
            <a:endParaRPr lang="zh-CN" altLang="en-US"/>
          </a:p>
        </p:txBody>
      </p:sp>
      <p:pic>
        <p:nvPicPr>
          <p:cNvPr id="35842" name="图片 3" descr="4.jpg"/>
          <p:cNvPicPr>
            <a:picLocks noChangeAspect="1"/>
          </p:cNvPicPr>
          <p:nvPr/>
        </p:nvPicPr>
        <p:blipFill>
          <a:blip r:embed="rId2" cstate="print">
            <a:lum bright="10000"/>
          </a:blip>
          <a:srcRect l="6243" r="3132" b="1573"/>
          <a:stretch>
            <a:fillRect/>
          </a:stretch>
        </p:blipFill>
        <p:spPr bwMode="auto">
          <a:xfrm>
            <a:off x="31750" y="908050"/>
            <a:ext cx="5850890" cy="5632450"/>
          </a:xfrm>
          <a:prstGeom prst="rect">
            <a:avLst/>
          </a:prstGeom>
          <a:ln>
            <a:noFill/>
          </a:ln>
          <a:effectLst>
            <a:outerShdw blurRad="292100" dist="139700" dir="2700000" algn="tl" rotWithShape="0">
              <a:srgbClr val="333333">
                <a:alpha val="65000"/>
              </a:srgbClr>
            </a:outerShdw>
          </a:effectLst>
        </p:spPr>
      </p:pic>
      <p:sp>
        <p:nvSpPr>
          <p:cNvPr id="35845" name="TextBox 5"/>
          <p:cNvSpPr txBox="1">
            <a:spLocks noChangeArrowheads="1"/>
          </p:cNvSpPr>
          <p:nvPr/>
        </p:nvSpPr>
        <p:spPr bwMode="auto">
          <a:xfrm>
            <a:off x="912285" y="188913"/>
            <a:ext cx="8640233" cy="521970"/>
          </a:xfrm>
          <a:prstGeom prst="rect">
            <a:avLst/>
          </a:prstGeom>
          <a:noFill/>
          <a:ln w="9525">
            <a:noFill/>
            <a:miter lim="800000"/>
          </a:ln>
        </p:spPr>
        <p:txBody>
          <a:bodyPr>
            <a:spAutoFit/>
          </a:bodyPr>
          <a:lstStyle/>
          <a:p>
            <a:r>
              <a:rPr lang="zh-CN" altLang="en-US" sz="2800" dirty="0">
                <a:latin typeface="黑体" panose="02010609060101010101" charset="-122"/>
                <a:ea typeface="黑体" panose="02010609060101010101" charset="-122"/>
              </a:rPr>
              <a:t>提问策略单元的</a:t>
            </a:r>
            <a:r>
              <a:rPr lang="zh-CN" altLang="en-US" sz="2800" b="1" dirty="0">
                <a:solidFill>
                  <a:srgbClr val="C00000"/>
                </a:solidFill>
                <a:latin typeface="黑体" panose="02010609060101010101" charset="-122"/>
                <a:ea typeface="黑体" panose="02010609060101010101" charset="-122"/>
              </a:rPr>
              <a:t>第</a:t>
            </a:r>
            <a:r>
              <a:rPr lang="en-US" altLang="zh-CN" sz="2800" b="1" dirty="0">
                <a:solidFill>
                  <a:srgbClr val="C00000"/>
                </a:solidFill>
                <a:latin typeface="黑体" panose="02010609060101010101" charset="-122"/>
                <a:ea typeface="黑体" panose="02010609060101010101" charset="-122"/>
              </a:rPr>
              <a:t>2</a:t>
            </a:r>
            <a:r>
              <a:rPr lang="zh-CN" altLang="en-US" sz="2800" b="1" dirty="0">
                <a:solidFill>
                  <a:srgbClr val="C00000"/>
                </a:solidFill>
                <a:latin typeface="黑体" panose="02010609060101010101" charset="-122"/>
                <a:ea typeface="黑体" panose="02010609060101010101" charset="-122"/>
              </a:rPr>
              <a:t>篇课文</a:t>
            </a:r>
            <a:r>
              <a:rPr lang="en-US" altLang="zh-CN" sz="2800" dirty="0">
                <a:latin typeface="黑体" panose="02010609060101010101" charset="-122"/>
                <a:ea typeface="黑体" panose="02010609060101010101" charset="-122"/>
              </a:rPr>
              <a:t>——</a:t>
            </a:r>
            <a:endParaRPr lang="zh-CN" altLang="en-US" sz="2800" dirty="0">
              <a:latin typeface="黑体" panose="02010609060101010101" charset="-122"/>
              <a:ea typeface="黑体" panose="02010609060101010101" charset="-122"/>
            </a:endParaRPr>
          </a:p>
        </p:txBody>
      </p:sp>
      <p:grpSp>
        <p:nvGrpSpPr>
          <p:cNvPr id="2" name="组合 7"/>
          <p:cNvGrpSpPr/>
          <p:nvPr/>
        </p:nvGrpSpPr>
        <p:grpSpPr>
          <a:xfrm>
            <a:off x="6174105" y="2312670"/>
            <a:ext cx="5442585" cy="2305050"/>
            <a:chOff x="4643438" y="2276872"/>
            <a:chExt cx="4032870" cy="2304975"/>
          </a:xfrm>
        </p:grpSpPr>
        <p:sp>
          <p:nvSpPr>
            <p:cNvPr id="35843" name="TextBox 2"/>
            <p:cNvSpPr txBox="1">
              <a:spLocks noChangeArrowheads="1"/>
            </p:cNvSpPr>
            <p:nvPr/>
          </p:nvSpPr>
          <p:spPr bwMode="auto">
            <a:xfrm>
              <a:off x="5652120" y="2420888"/>
              <a:ext cx="3024188" cy="1476327"/>
            </a:xfrm>
            <a:prstGeom prst="rect">
              <a:avLst/>
            </a:prstGeom>
            <a:noFill/>
            <a:ln w="9525">
              <a:noFill/>
              <a:miter lim="800000"/>
            </a:ln>
          </p:spPr>
          <p:txBody>
            <a:bodyPr>
              <a:spAutoFit/>
            </a:bodyPr>
            <a:lstStyle/>
            <a:p>
              <a:pPr>
                <a:lnSpc>
                  <a:spcPct val="150000"/>
                </a:lnSpc>
              </a:pPr>
              <a:r>
                <a:rPr lang="zh-CN" altLang="zh-CN" sz="3200" b="1" dirty="0">
                  <a:latin typeface="微软雅黑" panose="020B0503020204020204" charset="-122"/>
                  <a:ea typeface="微软雅黑" panose="020B0503020204020204" charset="-122"/>
                  <a:cs typeface="微软雅黑" panose="020B0503020204020204" charset="-122"/>
                </a:rPr>
                <a:t>学习从</a:t>
              </a:r>
              <a:r>
                <a:rPr lang="zh-CN" altLang="zh-CN" sz="2800" b="1" dirty="0">
                  <a:solidFill>
                    <a:srgbClr val="C00000"/>
                  </a:solidFill>
                  <a:latin typeface="微软雅黑" panose="020B0503020204020204" charset="-122"/>
                  <a:ea typeface="微软雅黑" panose="020B0503020204020204" charset="-122"/>
                  <a:cs typeface="微软雅黑" panose="020B0503020204020204" charset="-122"/>
                </a:rPr>
                <a:t>内容</a:t>
              </a:r>
              <a:r>
                <a:rPr lang="en-US" altLang="zh-CN" sz="2800" b="1" dirty="0">
                  <a:latin typeface="微软雅黑" panose="020B0503020204020204" charset="-122"/>
                  <a:ea typeface="微软雅黑" panose="020B0503020204020204" charset="-122"/>
                  <a:cs typeface="微软雅黑" panose="020B0503020204020204" charset="-122"/>
                </a:rPr>
                <a:t>/</a:t>
              </a:r>
              <a:r>
                <a:rPr lang="zh-CN" altLang="zh-CN" sz="2800" b="1" dirty="0">
                  <a:solidFill>
                    <a:srgbClr val="C00000"/>
                  </a:solidFill>
                  <a:latin typeface="微软雅黑" panose="020B0503020204020204" charset="-122"/>
                  <a:ea typeface="微软雅黑" panose="020B0503020204020204" charset="-122"/>
                  <a:cs typeface="微软雅黑" panose="020B0503020204020204" charset="-122"/>
                </a:rPr>
                <a:t>写法</a:t>
              </a:r>
              <a:r>
                <a:rPr lang="en-US" altLang="zh-CN" sz="2400" b="1" dirty="0">
                  <a:latin typeface="微软雅黑" panose="020B0503020204020204" charset="-122"/>
                  <a:ea typeface="微软雅黑" panose="020B0503020204020204" charset="-122"/>
                  <a:cs typeface="微软雅黑" panose="020B0503020204020204" charset="-122"/>
                </a:rPr>
                <a:t>/</a:t>
              </a:r>
              <a:r>
                <a:rPr lang="zh-CN" altLang="zh-CN" sz="2800" b="1" dirty="0">
                  <a:solidFill>
                    <a:srgbClr val="C00000"/>
                  </a:solidFill>
                  <a:latin typeface="微软雅黑" panose="020B0503020204020204" charset="-122"/>
                  <a:ea typeface="微软雅黑" panose="020B0503020204020204" charset="-122"/>
                  <a:cs typeface="微软雅黑" panose="020B0503020204020204" charset="-122"/>
                </a:rPr>
                <a:t>得到的启示</a:t>
              </a:r>
              <a:r>
                <a:rPr lang="zh-CN" altLang="zh-CN" sz="2800" b="1" dirty="0">
                  <a:latin typeface="微软雅黑" panose="020B0503020204020204" charset="-122"/>
                  <a:ea typeface="微软雅黑" panose="020B0503020204020204" charset="-122"/>
                  <a:cs typeface="微软雅黑" panose="020B0503020204020204" charset="-122"/>
                </a:rPr>
                <a:t>三个角度去提问</a:t>
              </a:r>
              <a:r>
                <a:rPr lang="zh-CN" altLang="zh-CN" sz="2800" b="1" dirty="0">
                  <a:latin typeface="华文中宋" panose="02010600040101010101" charset="-122"/>
                  <a:ea typeface="华文中宋" panose="02010600040101010101" charset="-122"/>
                </a:rPr>
                <a:t>。</a:t>
              </a:r>
              <a:endParaRPr lang="zh-CN" altLang="zh-CN" sz="2800" b="1" dirty="0">
                <a:latin typeface="华文中宋" panose="02010600040101010101" charset="-122"/>
                <a:ea typeface="华文中宋" panose="02010600040101010101" charset="-122"/>
              </a:endParaRPr>
            </a:p>
          </p:txBody>
        </p:sp>
        <p:sp>
          <p:nvSpPr>
            <p:cNvPr id="5" name="左箭头 4"/>
            <p:cNvSpPr/>
            <p:nvPr/>
          </p:nvSpPr>
          <p:spPr>
            <a:xfrm>
              <a:off x="4643438" y="2997200"/>
              <a:ext cx="792162" cy="79216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矩形 6"/>
            <p:cNvSpPr/>
            <p:nvPr/>
          </p:nvSpPr>
          <p:spPr>
            <a:xfrm>
              <a:off x="5508104" y="2276872"/>
              <a:ext cx="3097213" cy="23049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3" name="TextBox 2"/>
          <p:cNvSpPr txBox="1"/>
          <p:nvPr/>
        </p:nvSpPr>
        <p:spPr>
          <a:xfrm>
            <a:off x="2424418" y="1006679"/>
            <a:ext cx="2642532" cy="369332"/>
          </a:xfrm>
          <a:prstGeom prst="rect">
            <a:avLst/>
          </a:prstGeom>
          <a:noFill/>
        </p:spPr>
        <p:txBody>
          <a:bodyPr wrap="square" rtlCol="0">
            <a:spAutoFit/>
          </a:bodyPr>
          <a:lstStyle/>
          <a:p>
            <a:r>
              <a:rPr lang="zh-CN" altLang="en-US" smtClean="0"/>
              <a:t>夜间飞行的秘密</a:t>
            </a:r>
            <a:endParaRPr lang="zh-CN" alt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7" name="Text Box 6"/>
          <p:cNvSpPr txBox="1"/>
          <p:nvPr/>
        </p:nvSpPr>
        <p:spPr>
          <a:xfrm>
            <a:off x="6383338" y="3201988"/>
            <a:ext cx="3960812" cy="365760"/>
          </a:xfrm>
          <a:prstGeom prst="rect">
            <a:avLst/>
          </a:prstGeom>
          <a:noFill/>
          <a:ln w="9525">
            <a:noFill/>
          </a:ln>
        </p:spPr>
        <p:txBody>
          <a:bodyPr>
            <a:spAutoFit/>
          </a:bodyPr>
          <a:p>
            <a:pPr>
              <a:spcBef>
                <a:spcPct val="50000"/>
              </a:spcBef>
            </a:pPr>
            <a:endParaRPr lang="zh-CN" altLang="zh-CN" dirty="0">
              <a:latin typeface="Arial" panose="020B0604020202020204" pitchFamily="34" charset="0"/>
            </a:endParaRPr>
          </a:p>
        </p:txBody>
      </p:sp>
      <p:sp>
        <p:nvSpPr>
          <p:cNvPr id="33799" name="AutoShape 8"/>
          <p:cNvSpPr/>
          <p:nvPr/>
        </p:nvSpPr>
        <p:spPr>
          <a:xfrm>
            <a:off x="2640013" y="1412875"/>
            <a:ext cx="1295400" cy="360363"/>
          </a:xfrm>
          <a:prstGeom prst="flowChartTerminator">
            <a:avLst/>
          </a:prstGeom>
          <a:solidFill>
            <a:srgbClr val="FF3300">
              <a:alpha val="41176"/>
            </a:srgbClr>
          </a:solidFill>
          <a:ln w="9525" cap="flat" cmpd="sng">
            <a:solidFill>
              <a:schemeClr val="tx1"/>
            </a:solidFill>
            <a:prstDash val="solid"/>
            <a:miter/>
            <a:headEnd type="none" w="med" len="med"/>
            <a:tailEnd type="none" w="med" len="med"/>
          </a:ln>
        </p:spPr>
        <p:txBody>
          <a:bodyPr wrap="none" anchor="ctr"/>
          <a:p>
            <a:endParaRPr lang="zh-CN" altLang="en-US" dirty="0">
              <a:latin typeface="Arial" panose="020B0604020202020204" pitchFamily="34" charset="0"/>
            </a:endParaRPr>
          </a:p>
        </p:txBody>
      </p:sp>
      <p:sp>
        <p:nvSpPr>
          <p:cNvPr id="33800" name="AutoShape 9"/>
          <p:cNvSpPr/>
          <p:nvPr/>
        </p:nvSpPr>
        <p:spPr>
          <a:xfrm>
            <a:off x="3143250" y="1989138"/>
            <a:ext cx="1152525" cy="360362"/>
          </a:xfrm>
          <a:prstGeom prst="flowChartTerminator">
            <a:avLst/>
          </a:prstGeom>
          <a:solidFill>
            <a:srgbClr val="FF3300">
              <a:alpha val="47058"/>
            </a:srgbClr>
          </a:solidFill>
          <a:ln w="9525" cap="flat" cmpd="sng">
            <a:solidFill>
              <a:schemeClr val="tx1"/>
            </a:solidFill>
            <a:prstDash val="solid"/>
            <a:miter/>
            <a:headEnd type="none" w="med" len="med"/>
            <a:tailEnd type="none" w="med" len="med"/>
          </a:ln>
        </p:spPr>
        <p:txBody>
          <a:bodyPr wrap="none" anchor="ctr"/>
          <a:p>
            <a:endParaRPr lang="zh-CN" altLang="en-US" dirty="0">
              <a:latin typeface="Arial" panose="020B0604020202020204" pitchFamily="34" charset="0"/>
            </a:endParaRPr>
          </a:p>
        </p:txBody>
      </p:sp>
      <p:pic>
        <p:nvPicPr>
          <p:cNvPr id="32775" name="Picture 13"/>
          <p:cNvPicPr>
            <a:picLocks noChangeAspect="1"/>
          </p:cNvPicPr>
          <p:nvPr/>
        </p:nvPicPr>
        <p:blipFill>
          <a:blip r:embed="rId1"/>
          <a:stretch>
            <a:fillRect/>
          </a:stretch>
        </p:blipFill>
        <p:spPr>
          <a:xfrm>
            <a:off x="1624965" y="188595"/>
            <a:ext cx="4686935" cy="6669405"/>
          </a:xfrm>
          <a:prstGeom prst="rect">
            <a:avLst/>
          </a:prstGeom>
          <a:noFill/>
          <a:ln w="9525">
            <a:noFill/>
          </a:ln>
        </p:spPr>
      </p:pic>
      <p:cxnSp>
        <p:nvCxnSpPr>
          <p:cNvPr id="4" name="直接连接符 3"/>
          <p:cNvCxnSpPr/>
          <p:nvPr/>
        </p:nvCxnSpPr>
        <p:spPr>
          <a:xfrm flipV="1">
            <a:off x="2307590" y="4149090"/>
            <a:ext cx="2708275" cy="5588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 name="直接连接符 1"/>
          <p:cNvCxnSpPr/>
          <p:nvPr/>
        </p:nvCxnSpPr>
        <p:spPr>
          <a:xfrm flipV="1">
            <a:off x="2000885" y="4378325"/>
            <a:ext cx="3019425" cy="38735"/>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2000885" y="4590415"/>
            <a:ext cx="1142365" cy="26035"/>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sp>
        <p:nvSpPr>
          <p:cNvPr id="39948" name="矩形 39947"/>
          <p:cNvSpPr/>
          <p:nvPr/>
        </p:nvSpPr>
        <p:spPr>
          <a:xfrm>
            <a:off x="3479800" y="5054600"/>
            <a:ext cx="364490" cy="269875"/>
          </a:xfrm>
          <a:prstGeom prst="rect">
            <a:avLst/>
          </a:prstGeom>
          <a:noFill/>
          <a:ln w="9525" cap="flat" cmpd="sng">
            <a:solidFill>
              <a:srgbClr val="FF0000"/>
            </a:solidFill>
            <a:prstDash val="solid"/>
            <a:miter/>
            <a:headEnd type="none" w="med" len="med"/>
            <a:tailEnd type="none" w="med" len="med"/>
          </a:ln>
        </p:spPr>
        <p:txBody>
          <a:bodyPr/>
          <a:p>
            <a:endParaRPr lang="zh-CN" altLang="en-US"/>
          </a:p>
        </p:txBody>
      </p:sp>
      <p:sp>
        <p:nvSpPr>
          <p:cNvPr id="5" name="矩形 4"/>
          <p:cNvSpPr/>
          <p:nvPr/>
        </p:nvSpPr>
        <p:spPr>
          <a:xfrm>
            <a:off x="2000885" y="5324475"/>
            <a:ext cx="284480" cy="208280"/>
          </a:xfrm>
          <a:prstGeom prst="rect">
            <a:avLst/>
          </a:prstGeom>
          <a:noFill/>
          <a:ln w="9525" cap="flat" cmpd="sng">
            <a:solidFill>
              <a:srgbClr val="FF0000"/>
            </a:solidFill>
            <a:prstDash val="solid"/>
            <a:miter/>
            <a:headEnd type="none" w="med" len="med"/>
            <a:tailEnd type="none" w="med" len="med"/>
          </a:ln>
        </p:spPr>
        <p:txBody>
          <a:bodyPr/>
          <a:p>
            <a:endParaRPr lang="zh-CN" altLang="en-US"/>
          </a:p>
        </p:txBody>
      </p:sp>
      <p:sp>
        <p:nvSpPr>
          <p:cNvPr id="6" name="矩形 5"/>
          <p:cNvSpPr/>
          <p:nvPr/>
        </p:nvSpPr>
        <p:spPr>
          <a:xfrm>
            <a:off x="4917440" y="5054600"/>
            <a:ext cx="284480" cy="208280"/>
          </a:xfrm>
          <a:prstGeom prst="rect">
            <a:avLst/>
          </a:prstGeom>
          <a:noFill/>
          <a:ln w="9525" cap="flat" cmpd="sng">
            <a:solidFill>
              <a:srgbClr val="FF0000"/>
            </a:solidFill>
            <a:prstDash val="solid"/>
            <a:miter/>
            <a:headEnd type="none" w="med" len="med"/>
            <a:tailEnd type="none" w="med" len="med"/>
          </a:ln>
        </p:spPr>
        <p:txBody>
          <a:bodyPr/>
          <a:p>
            <a:endParaRPr lang="zh-CN" altLang="en-US"/>
          </a:p>
        </p:txBody>
      </p:sp>
      <p:sp>
        <p:nvSpPr>
          <p:cNvPr id="7" name="圆角矩形标注 6"/>
          <p:cNvSpPr/>
          <p:nvPr/>
        </p:nvSpPr>
        <p:spPr>
          <a:xfrm>
            <a:off x="6671945" y="1628775"/>
            <a:ext cx="3888740" cy="1296035"/>
          </a:xfrm>
          <a:prstGeom prst="wedgeRoundRectCallout">
            <a:avLst>
              <a:gd name="adj1" fmla="val -91443"/>
              <a:gd name="adj2" fmla="val 14338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这是一个设问句，承上启下。</a:t>
            </a:r>
            <a:endParaRPr lang="zh-CN" altLang="en-US"/>
          </a:p>
        </p:txBody>
      </p:sp>
      <p:sp>
        <p:nvSpPr>
          <p:cNvPr id="8" name="圆角矩形标注 7"/>
          <p:cNvSpPr/>
          <p:nvPr/>
        </p:nvSpPr>
        <p:spPr>
          <a:xfrm>
            <a:off x="6743700" y="4364990"/>
            <a:ext cx="3816985" cy="1167765"/>
          </a:xfrm>
          <a:prstGeom prst="wedgeRoundRectCallout">
            <a:avLst>
              <a:gd name="adj1" fmla="val -86865"/>
              <a:gd name="adj2" fmla="val 2161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r>
              <a:rPr lang="zh-CN" altLang="en-US"/>
              <a:t>极细</a:t>
            </a:r>
            <a:r>
              <a:rPr lang="en-US" altLang="zh-CN"/>
              <a:t>”</a:t>
            </a:r>
            <a:r>
              <a:rPr lang="zh-CN" altLang="en-US"/>
              <a:t>说明障碍物很小；</a:t>
            </a:r>
            <a:r>
              <a:rPr lang="en-US" altLang="zh-CN"/>
              <a:t>“</a:t>
            </a:r>
            <a:r>
              <a:rPr lang="zh-CN" altLang="en-US"/>
              <a:t>灵巧</a:t>
            </a:r>
            <a:r>
              <a:rPr lang="en-US" altLang="zh-CN"/>
              <a:t>”</a:t>
            </a:r>
            <a:r>
              <a:rPr lang="zh-CN" altLang="en-US"/>
              <a:t>说明蝙蝠动作灵活，是黑夜里的飞行能手。</a:t>
            </a:r>
            <a:endParaRPr lang="zh-CN"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7" name="Text Box 6"/>
          <p:cNvSpPr txBox="1"/>
          <p:nvPr/>
        </p:nvSpPr>
        <p:spPr>
          <a:xfrm>
            <a:off x="6383338" y="3201988"/>
            <a:ext cx="3960812" cy="365760"/>
          </a:xfrm>
          <a:prstGeom prst="rect">
            <a:avLst/>
          </a:prstGeom>
          <a:noFill/>
          <a:ln w="9525">
            <a:noFill/>
          </a:ln>
        </p:spPr>
        <p:txBody>
          <a:bodyPr>
            <a:spAutoFit/>
          </a:bodyPr>
          <a:p>
            <a:pPr>
              <a:spcBef>
                <a:spcPct val="50000"/>
              </a:spcBef>
            </a:pPr>
            <a:endParaRPr lang="zh-CN" altLang="zh-CN" dirty="0">
              <a:latin typeface="Arial" panose="020B0604020202020204" pitchFamily="34" charset="0"/>
            </a:endParaRPr>
          </a:p>
        </p:txBody>
      </p:sp>
      <p:sp>
        <p:nvSpPr>
          <p:cNvPr id="33799" name="AutoShape 8"/>
          <p:cNvSpPr/>
          <p:nvPr/>
        </p:nvSpPr>
        <p:spPr>
          <a:xfrm>
            <a:off x="2640013" y="1412875"/>
            <a:ext cx="1295400" cy="360363"/>
          </a:xfrm>
          <a:prstGeom prst="flowChartTerminator">
            <a:avLst/>
          </a:prstGeom>
          <a:solidFill>
            <a:srgbClr val="FF3300">
              <a:alpha val="41176"/>
            </a:srgbClr>
          </a:solidFill>
          <a:ln w="9525" cap="flat" cmpd="sng">
            <a:solidFill>
              <a:schemeClr val="tx1"/>
            </a:solidFill>
            <a:prstDash val="solid"/>
            <a:miter/>
            <a:headEnd type="none" w="med" len="med"/>
            <a:tailEnd type="none" w="med" len="med"/>
          </a:ln>
        </p:spPr>
        <p:txBody>
          <a:bodyPr wrap="none" anchor="ctr"/>
          <a:p>
            <a:endParaRPr lang="zh-CN" altLang="en-US" dirty="0">
              <a:latin typeface="Arial" panose="020B0604020202020204" pitchFamily="34" charset="0"/>
            </a:endParaRPr>
          </a:p>
        </p:txBody>
      </p:sp>
      <p:sp>
        <p:nvSpPr>
          <p:cNvPr id="33800" name="AutoShape 9"/>
          <p:cNvSpPr/>
          <p:nvPr/>
        </p:nvSpPr>
        <p:spPr>
          <a:xfrm>
            <a:off x="3143250" y="1989138"/>
            <a:ext cx="1152525" cy="360362"/>
          </a:xfrm>
          <a:prstGeom prst="flowChartTerminator">
            <a:avLst/>
          </a:prstGeom>
          <a:solidFill>
            <a:srgbClr val="FF3300">
              <a:alpha val="47058"/>
            </a:srgbClr>
          </a:solidFill>
          <a:ln w="9525" cap="flat" cmpd="sng">
            <a:solidFill>
              <a:schemeClr val="tx1"/>
            </a:solidFill>
            <a:prstDash val="solid"/>
            <a:miter/>
            <a:headEnd type="none" w="med" len="med"/>
            <a:tailEnd type="none" w="med" len="med"/>
          </a:ln>
        </p:spPr>
        <p:txBody>
          <a:bodyPr wrap="none" anchor="ctr"/>
          <a:p>
            <a:endParaRPr lang="zh-CN" altLang="en-US" dirty="0">
              <a:latin typeface="Arial" panose="020B0604020202020204" pitchFamily="34" charset="0"/>
            </a:endParaRPr>
          </a:p>
        </p:txBody>
      </p:sp>
      <p:pic>
        <p:nvPicPr>
          <p:cNvPr id="33802" name="Picture 11"/>
          <p:cNvPicPr>
            <a:picLocks noChangeAspect="1"/>
          </p:cNvPicPr>
          <p:nvPr/>
        </p:nvPicPr>
        <p:blipFill>
          <a:blip r:embed="rId1"/>
          <a:stretch>
            <a:fillRect/>
          </a:stretch>
        </p:blipFill>
        <p:spPr>
          <a:xfrm>
            <a:off x="1416050" y="0"/>
            <a:ext cx="4751388" cy="6858000"/>
          </a:xfrm>
          <a:prstGeom prst="rect">
            <a:avLst/>
          </a:prstGeom>
          <a:noFill/>
          <a:ln w="9525">
            <a:noFill/>
          </a:ln>
        </p:spPr>
      </p:pic>
      <p:cxnSp>
        <p:nvCxnSpPr>
          <p:cNvPr id="2" name="直接连接符 1"/>
          <p:cNvCxnSpPr/>
          <p:nvPr/>
        </p:nvCxnSpPr>
        <p:spPr>
          <a:xfrm flipV="1">
            <a:off x="2720340" y="1773555"/>
            <a:ext cx="2951480" cy="12827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2639695" y="1989455"/>
            <a:ext cx="1995805" cy="142875"/>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3148330" y="2733675"/>
            <a:ext cx="3019425" cy="38735"/>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2590800" y="2985770"/>
            <a:ext cx="2092960" cy="5842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836545" y="3241040"/>
            <a:ext cx="3043555" cy="43815"/>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2590800" y="3448685"/>
            <a:ext cx="3072765" cy="123825"/>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2351405" y="3716655"/>
            <a:ext cx="703580" cy="24765"/>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4943475" y="4869180"/>
            <a:ext cx="936625" cy="3937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2279650" y="5012690"/>
            <a:ext cx="3600450" cy="216535"/>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351405" y="5300980"/>
            <a:ext cx="2952115" cy="21590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sp>
        <p:nvSpPr>
          <p:cNvPr id="39948" name="矩形 39947"/>
          <p:cNvSpPr/>
          <p:nvPr/>
        </p:nvSpPr>
        <p:spPr>
          <a:xfrm>
            <a:off x="4175760" y="3716655"/>
            <a:ext cx="364490" cy="269875"/>
          </a:xfrm>
          <a:prstGeom prst="rect">
            <a:avLst/>
          </a:prstGeom>
          <a:noFill/>
          <a:ln w="9525" cap="flat" cmpd="sng">
            <a:solidFill>
              <a:srgbClr val="FF0000"/>
            </a:solidFill>
            <a:prstDash val="solid"/>
            <a:miter/>
            <a:headEnd type="none" w="med" len="med"/>
            <a:tailEnd type="none" w="med" len="med"/>
          </a:ln>
        </p:spPr>
        <p:txBody>
          <a:bodyPr/>
          <a:p>
            <a:endParaRPr lang="zh-CN" altLang="en-US"/>
          </a:p>
        </p:txBody>
      </p:sp>
      <p:sp>
        <p:nvSpPr>
          <p:cNvPr id="12" name="矩形 11"/>
          <p:cNvSpPr/>
          <p:nvPr/>
        </p:nvSpPr>
        <p:spPr>
          <a:xfrm>
            <a:off x="5119370" y="3828415"/>
            <a:ext cx="364490" cy="269875"/>
          </a:xfrm>
          <a:prstGeom prst="rect">
            <a:avLst/>
          </a:prstGeom>
          <a:noFill/>
          <a:ln w="9525" cap="flat" cmpd="sng">
            <a:solidFill>
              <a:srgbClr val="FF0000"/>
            </a:solidFill>
            <a:prstDash val="solid"/>
            <a:miter/>
            <a:headEnd type="none" w="med" len="med"/>
            <a:tailEnd type="none" w="med" len="med"/>
          </a:ln>
        </p:spPr>
        <p:txBody>
          <a:bodyPr/>
          <a:p>
            <a:endParaRPr lang="zh-CN" altLang="en-US"/>
          </a:p>
        </p:txBody>
      </p:sp>
      <p:sp>
        <p:nvSpPr>
          <p:cNvPr id="13" name="矩形标注 12"/>
          <p:cNvSpPr/>
          <p:nvPr/>
        </p:nvSpPr>
        <p:spPr>
          <a:xfrm>
            <a:off x="1473200" y="6050280"/>
            <a:ext cx="4493260" cy="923925"/>
          </a:xfrm>
          <a:prstGeom prst="wedgeRectCallout">
            <a:avLst>
              <a:gd name="adj1" fmla="val -36192"/>
              <a:gd name="adj2" fmla="val -1456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这句话应用了打比方的说明方法，把超声波比作波浪，生动地写出了超声波的特点，形象地说明了蝙蝠探路的方法。</a:t>
            </a:r>
            <a:endParaRPr lang="zh-CN" altLang="en-US"/>
          </a:p>
        </p:txBody>
      </p:sp>
      <p:sp>
        <p:nvSpPr>
          <p:cNvPr id="14" name="圆角矩形标注 13"/>
          <p:cNvSpPr/>
          <p:nvPr/>
        </p:nvSpPr>
        <p:spPr>
          <a:xfrm>
            <a:off x="6311900" y="5419090"/>
            <a:ext cx="4320540" cy="1322070"/>
          </a:xfrm>
          <a:prstGeom prst="wedgeRoundRectCallout">
            <a:avLst>
              <a:gd name="adj1" fmla="val -71178"/>
              <a:gd name="adj2" fmla="val -15350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r>
              <a:rPr lang="zh-CN" altLang="en-US"/>
              <a:t>反复</a:t>
            </a:r>
            <a:r>
              <a:rPr lang="en-US" altLang="zh-CN"/>
              <a:t>”</a:t>
            </a:r>
            <a:r>
              <a:rPr lang="zh-CN" altLang="en-US"/>
              <a:t>和</a:t>
            </a:r>
            <a:r>
              <a:rPr lang="en-US" altLang="zh-CN"/>
              <a:t>“</a:t>
            </a:r>
            <a:r>
              <a:rPr lang="zh-CN" altLang="en-US"/>
              <a:t>终于</a:t>
            </a:r>
            <a:r>
              <a:rPr lang="en-US" altLang="zh-CN"/>
              <a:t>”</a:t>
            </a:r>
            <a:r>
              <a:rPr lang="zh-CN" altLang="en-US"/>
              <a:t>说明了科学家为了能揭开蝙蝠夜里飞行的秘密付出了艰苦的努力，研究成果来之不易，体现了科学家锲而不舍、坚韧不拔的精神。</a:t>
            </a:r>
            <a:endParaRPr lang="zh-CN" altLang="en-US"/>
          </a:p>
        </p:txBody>
      </p:sp>
      <p:sp>
        <p:nvSpPr>
          <p:cNvPr id="15" name="圆角矩形标注 14"/>
          <p:cNvSpPr/>
          <p:nvPr/>
        </p:nvSpPr>
        <p:spPr>
          <a:xfrm>
            <a:off x="6586855" y="3375025"/>
            <a:ext cx="3553460" cy="1494155"/>
          </a:xfrm>
          <a:prstGeom prst="wedgeRoundRectCallout">
            <a:avLst>
              <a:gd name="adj1" fmla="val -71979"/>
              <a:gd name="adj2" fmla="val -5416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本段是一个过渡段，承接上文总结三次实验的结果，引出下文研究蝙蝠的嘴和耳朵是如何配合的。</a:t>
            </a:r>
            <a:endParaRPr lang="zh-CN" altLang="en-US"/>
          </a:p>
        </p:txBody>
      </p:sp>
      <p:sp>
        <p:nvSpPr>
          <p:cNvPr id="16" name="圆角矩形标注 15"/>
          <p:cNvSpPr/>
          <p:nvPr/>
        </p:nvSpPr>
        <p:spPr>
          <a:xfrm>
            <a:off x="6419215" y="1989455"/>
            <a:ext cx="4248785" cy="575945"/>
          </a:xfrm>
          <a:prstGeom prst="wedgeRoundRectCallout">
            <a:avLst>
              <a:gd name="adj1" fmla="val -85764"/>
              <a:gd name="adj2" fmla="val 9928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两次的实验证明蝙蝠夜里飞行是靠嘴和耳朵配合起来探路的。</a:t>
            </a:r>
            <a:endParaRPr lang="zh-CN" altLang="en-US"/>
          </a:p>
        </p:txBody>
      </p:sp>
      <p:sp>
        <p:nvSpPr>
          <p:cNvPr id="17" name="圆角矩形标注 16"/>
          <p:cNvSpPr/>
          <p:nvPr/>
        </p:nvSpPr>
        <p:spPr>
          <a:xfrm>
            <a:off x="6587490" y="260350"/>
            <a:ext cx="4044950" cy="791845"/>
          </a:xfrm>
          <a:prstGeom prst="wedgeRoundRectCallout">
            <a:avLst>
              <a:gd name="adj1" fmla="val -96310"/>
              <a:gd name="adj2" fmla="val 16467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这次的实验证明蝙蝠能够在夜里安全飞行靠的不是眼睛。</a:t>
            </a:r>
            <a:endParaRPr lang="zh-CN" alt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1" name="标题 10"/>
          <p:cNvSpPr>
            <a:spLocks noGrp="1"/>
          </p:cNvSpPr>
          <p:nvPr>
            <p:ph type="title"/>
          </p:nvPr>
        </p:nvSpPr>
        <p:spPr/>
        <p:txBody>
          <a:bodyPr/>
          <a:p>
            <a:endParaRPr lang="zh-CN" altLang="en-US"/>
          </a:p>
        </p:txBody>
      </p:sp>
      <p:sp>
        <p:nvSpPr>
          <p:cNvPr id="12" name="内容占位符 11"/>
          <p:cNvSpPr>
            <a:spLocks noGrp="1"/>
          </p:cNvSpPr>
          <p:nvPr>
            <p:ph idx="1"/>
          </p:nvPr>
        </p:nvSpPr>
        <p:spPr/>
        <p:txBody>
          <a:bodyPr/>
          <a:p>
            <a:endParaRPr lang="zh-CN" altLang="en-US"/>
          </a:p>
        </p:txBody>
      </p:sp>
      <p:sp>
        <p:nvSpPr>
          <p:cNvPr id="36866" name="Rectangle 4"/>
          <p:cNvSpPr>
            <a:spLocks noChangeArrowheads="1"/>
          </p:cNvSpPr>
          <p:nvPr/>
        </p:nvSpPr>
        <p:spPr bwMode="auto">
          <a:xfrm>
            <a:off x="624418" y="4437857"/>
            <a:ext cx="4127500" cy="460375"/>
          </a:xfrm>
          <a:prstGeom prst="rect">
            <a:avLst/>
          </a:prstGeom>
          <a:noFill/>
          <a:ln w="9525">
            <a:noFill/>
            <a:miter lim="800000"/>
          </a:ln>
        </p:spPr>
        <p:txBody>
          <a:bodyPr anchor="ctr">
            <a:spAutoFit/>
          </a:bodyPr>
          <a:lstStyle/>
          <a:p>
            <a:pPr eaLnBrk="0" hangingPunct="0"/>
            <a:r>
              <a:rPr lang="zh-CN" sz="2400" b="1" dirty="0">
                <a:latin typeface="微软雅黑" panose="020B0503020204020204" charset="-122"/>
                <a:ea typeface="微软雅黑" panose="020B0503020204020204" charset="-122"/>
                <a:cs typeface="微软雅黑" panose="020B0503020204020204" charset="-122"/>
              </a:rPr>
              <a:t>课后</a:t>
            </a:r>
            <a:r>
              <a:rPr lang="zh-CN" altLang="en-US" sz="2400" b="1" dirty="0">
                <a:latin typeface="微软雅黑" panose="020B0503020204020204" charset="-122"/>
                <a:ea typeface="微软雅黑" panose="020B0503020204020204" charset="-122"/>
                <a:cs typeface="微软雅黑" panose="020B0503020204020204" charset="-122"/>
              </a:rPr>
              <a:t>的两个问题</a:t>
            </a:r>
            <a:r>
              <a:rPr lang="en-US" altLang="zh-CN" sz="2400" b="1" dirty="0">
                <a:latin typeface="微软雅黑" panose="020B0503020204020204" charset="-122"/>
                <a:ea typeface="微软雅黑" panose="020B0503020204020204" charset="-122"/>
                <a:cs typeface="微软雅黑" panose="020B0503020204020204" charset="-122"/>
              </a:rPr>
              <a:t>——</a:t>
            </a:r>
            <a:endParaRPr lang="en-US" altLang="zh-CN" sz="2400" b="1" dirty="0">
              <a:latin typeface="微软雅黑" panose="020B0503020204020204" charset="-122"/>
              <a:ea typeface="微软雅黑" panose="020B0503020204020204" charset="-122"/>
              <a:cs typeface="微软雅黑" panose="020B0503020204020204" charset="-122"/>
            </a:endParaRPr>
          </a:p>
        </p:txBody>
      </p:sp>
      <p:pic>
        <p:nvPicPr>
          <p:cNvPr id="5" name="图片 5" descr="6.jpg"/>
          <p:cNvPicPr>
            <a:picLocks noChangeAspect="1"/>
          </p:cNvPicPr>
          <p:nvPr/>
        </p:nvPicPr>
        <p:blipFill>
          <a:blip r:embed="rId2" cstate="print">
            <a:lum bright="10000"/>
          </a:blip>
          <a:srcRect l="1166" t="61413" r="79603" b="31442"/>
          <a:stretch>
            <a:fillRect/>
          </a:stretch>
        </p:blipFill>
        <p:spPr bwMode="auto">
          <a:xfrm>
            <a:off x="4375052" y="260351"/>
            <a:ext cx="2489299" cy="1368425"/>
          </a:xfrm>
          <a:prstGeom prst="rect">
            <a:avLst/>
          </a:prstGeom>
          <a:ln>
            <a:noFill/>
          </a:ln>
          <a:effectLst>
            <a:outerShdw blurRad="292100" dist="139700" dir="2700000" algn="tl" rotWithShape="0">
              <a:srgbClr val="333333">
                <a:alpha val="65000"/>
              </a:srgbClr>
            </a:outerShdw>
          </a:effectLst>
        </p:spPr>
      </p:pic>
      <p:pic>
        <p:nvPicPr>
          <p:cNvPr id="6" name="图片 5" descr="4.jpg"/>
          <p:cNvPicPr>
            <a:picLocks noChangeAspect="1"/>
          </p:cNvPicPr>
          <p:nvPr/>
        </p:nvPicPr>
        <p:blipFill>
          <a:blip r:embed="rId3" cstate="print">
            <a:lum bright="10000"/>
          </a:blip>
          <a:srcRect l="76996" t="31233" r="6543" b="61761"/>
          <a:stretch>
            <a:fillRect/>
          </a:stretch>
        </p:blipFill>
        <p:spPr bwMode="auto">
          <a:xfrm>
            <a:off x="1617784" y="288486"/>
            <a:ext cx="2602752" cy="1349375"/>
          </a:xfrm>
          <a:prstGeom prst="rect">
            <a:avLst/>
          </a:prstGeom>
          <a:ln>
            <a:noFill/>
          </a:ln>
          <a:effectLst>
            <a:outerShdw blurRad="292100" dist="139700" dir="2700000" algn="tl" rotWithShape="0">
              <a:srgbClr val="333333">
                <a:alpha val="65000"/>
              </a:srgbClr>
            </a:outerShdw>
          </a:effectLst>
        </p:spPr>
      </p:pic>
      <p:pic>
        <p:nvPicPr>
          <p:cNvPr id="8" name="图片 4" descr="5.jpg"/>
          <p:cNvPicPr>
            <a:picLocks noChangeAspect="1"/>
          </p:cNvPicPr>
          <p:nvPr/>
        </p:nvPicPr>
        <p:blipFill>
          <a:blip r:embed="rId4" cstate="print"/>
          <a:srcRect l="11240" t="34146" r="23361" b="52569"/>
          <a:stretch>
            <a:fillRect/>
          </a:stretch>
        </p:blipFill>
        <p:spPr bwMode="auto">
          <a:xfrm>
            <a:off x="1689296" y="1866315"/>
            <a:ext cx="7989276" cy="1871663"/>
          </a:xfrm>
          <a:prstGeom prst="rect">
            <a:avLst/>
          </a:prstGeom>
          <a:ln>
            <a:noFill/>
          </a:ln>
          <a:effectLst>
            <a:outerShdw blurRad="292100" dist="139700" dir="2700000" algn="tl" rotWithShape="0">
              <a:srgbClr val="333333">
                <a:alpha val="65000"/>
              </a:srgbClr>
            </a:outerShdw>
          </a:effectLst>
        </p:spPr>
      </p:pic>
      <p:grpSp>
        <p:nvGrpSpPr>
          <p:cNvPr id="2" name="组合 15"/>
          <p:cNvGrpSpPr/>
          <p:nvPr/>
        </p:nvGrpSpPr>
        <p:grpSpPr>
          <a:xfrm>
            <a:off x="7056966" y="477045"/>
            <a:ext cx="3590291" cy="719931"/>
            <a:chOff x="5292725" y="477044"/>
            <a:chExt cx="2692718" cy="719931"/>
          </a:xfrm>
        </p:grpSpPr>
        <p:sp>
          <p:nvSpPr>
            <p:cNvPr id="36869" name="Rectangle 4"/>
            <p:cNvSpPr>
              <a:spLocks noChangeArrowheads="1"/>
            </p:cNvSpPr>
            <p:nvPr/>
          </p:nvSpPr>
          <p:spPr bwMode="auto">
            <a:xfrm>
              <a:off x="6011863" y="477044"/>
              <a:ext cx="1973580" cy="460375"/>
            </a:xfrm>
            <a:prstGeom prst="rect">
              <a:avLst/>
            </a:prstGeom>
            <a:noFill/>
            <a:ln w="9525">
              <a:noFill/>
              <a:miter lim="800000"/>
            </a:ln>
          </p:spPr>
          <p:txBody>
            <a:bodyPr wrap="none" anchor="ctr">
              <a:spAutoFit/>
            </a:bodyPr>
            <a:lstStyle/>
            <a:p>
              <a:pPr eaLnBrk="0" hangingPunct="0"/>
              <a:r>
                <a:rPr lang="zh-CN" sz="2400" b="1" dirty="0">
                  <a:latin typeface="华文中宋" panose="02010600040101010101" charset="-122"/>
                  <a:ea typeface="华文中宋" panose="02010600040101010101" charset="-122"/>
                  <a:cs typeface="Times New Roman" panose="02020603050405020304" pitchFamily="18" charset="0"/>
                </a:rPr>
                <a:t>课文旁的两个问题</a:t>
              </a:r>
              <a:endParaRPr lang="en-US" altLang="zh-CN" sz="2400" b="1" dirty="0">
                <a:latin typeface="华文中宋" panose="02010600040101010101" charset="-122"/>
                <a:ea typeface="华文中宋" panose="02010600040101010101" charset="-122"/>
                <a:cs typeface="Times New Roman" panose="02020603050405020304" pitchFamily="18" charset="0"/>
              </a:endParaRPr>
            </a:p>
          </p:txBody>
        </p:sp>
        <p:sp>
          <p:nvSpPr>
            <p:cNvPr id="9" name="左箭头 8"/>
            <p:cNvSpPr/>
            <p:nvPr/>
          </p:nvSpPr>
          <p:spPr>
            <a:xfrm>
              <a:off x="5292725" y="692150"/>
              <a:ext cx="647700" cy="5048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36873" name="矩形 10"/>
          <p:cNvSpPr>
            <a:spLocks noChangeArrowheads="1"/>
          </p:cNvSpPr>
          <p:nvPr/>
        </p:nvSpPr>
        <p:spPr bwMode="auto">
          <a:xfrm>
            <a:off x="8015817" y="981076"/>
            <a:ext cx="3545416" cy="460375"/>
          </a:xfrm>
          <a:prstGeom prst="rect">
            <a:avLst/>
          </a:prstGeom>
          <a:noFill/>
          <a:ln w="9525">
            <a:noFill/>
            <a:miter lim="800000"/>
          </a:ln>
        </p:spPr>
        <p:txBody>
          <a:bodyPr>
            <a:spAutoFit/>
          </a:bodyPr>
          <a:lstStyle/>
          <a:p>
            <a:pPr eaLnBrk="0" hangingPunct="0"/>
            <a:r>
              <a:rPr lang="zh-CN" altLang="en-US" sz="2400" b="1" dirty="0">
                <a:latin typeface="华文中宋" panose="02010600040101010101" charset="-122"/>
                <a:ea typeface="华文中宋" panose="02010600040101010101" charset="-122"/>
                <a:cs typeface="Times New Roman" panose="02020603050405020304" pitchFamily="18" charset="0"/>
              </a:rPr>
              <a:t>针对</a:t>
            </a:r>
            <a:r>
              <a:rPr lang="zh-CN" altLang="en-US" sz="2400" b="1" dirty="0">
                <a:solidFill>
                  <a:srgbClr val="C00000"/>
                </a:solidFill>
                <a:latin typeface="华文中宋" panose="02010600040101010101" charset="-122"/>
                <a:ea typeface="华文中宋" panose="02010600040101010101" charset="-122"/>
                <a:cs typeface="Times New Roman" panose="02020603050405020304" pitchFamily="18" charset="0"/>
              </a:rPr>
              <a:t>课文内容</a:t>
            </a:r>
            <a:r>
              <a:rPr lang="zh-CN" altLang="en-US" sz="2400" b="1" dirty="0">
                <a:solidFill>
                  <a:srgbClr val="000000"/>
                </a:solidFill>
                <a:latin typeface="华文中宋" panose="02010600040101010101" charset="-122"/>
                <a:ea typeface="华文中宋" panose="02010600040101010101" charset="-122"/>
                <a:cs typeface="Times New Roman" panose="02020603050405020304" pitchFamily="18" charset="0"/>
              </a:rPr>
              <a:t>提出</a:t>
            </a:r>
            <a:endParaRPr lang="en-US" altLang="zh-CN" sz="2400" b="1" dirty="0">
              <a:solidFill>
                <a:srgbClr val="000000"/>
              </a:solidFill>
              <a:latin typeface="华文中宋" panose="02010600040101010101" charset="-122"/>
              <a:ea typeface="华文中宋" panose="02010600040101010101" charset="-122"/>
              <a:cs typeface="Times New Roman" panose="02020603050405020304" pitchFamily="18" charset="0"/>
            </a:endParaRPr>
          </a:p>
        </p:txBody>
      </p:sp>
      <p:sp>
        <p:nvSpPr>
          <p:cNvPr id="36874" name="Rectangle 4"/>
          <p:cNvSpPr>
            <a:spLocks noChangeArrowheads="1"/>
          </p:cNvSpPr>
          <p:nvPr/>
        </p:nvSpPr>
        <p:spPr bwMode="auto">
          <a:xfrm>
            <a:off x="5807968" y="4992371"/>
            <a:ext cx="6144683" cy="953135"/>
          </a:xfrm>
          <a:prstGeom prst="rect">
            <a:avLst/>
          </a:prstGeom>
          <a:noFill/>
          <a:ln w="9525">
            <a:noFill/>
            <a:miter lim="800000"/>
          </a:ln>
        </p:spPr>
        <p:txBody>
          <a:bodyPr wrap="square" anchor="ctr">
            <a:spAutoFit/>
          </a:bodyPr>
          <a:lstStyle/>
          <a:p>
            <a:pPr eaLnBrk="0" hangingPunct="0"/>
            <a:r>
              <a:rPr lang="zh-CN" sz="2800" b="1" dirty="0">
                <a:latin typeface="华文中宋" panose="02010600040101010101" charset="-122"/>
                <a:ea typeface="华文中宋" panose="02010600040101010101" charset="-122"/>
                <a:cs typeface="Times New Roman" panose="02020603050405020304" pitchFamily="18" charset="0"/>
              </a:rPr>
              <a:t>在学习伙伴的</a:t>
            </a:r>
            <a:r>
              <a:rPr lang="zh-CN" sz="2800" b="1" dirty="0">
                <a:solidFill>
                  <a:srgbClr val="C00000"/>
                </a:solidFill>
                <a:latin typeface="华文中宋" panose="02010600040101010101" charset="-122"/>
                <a:ea typeface="华文中宋" panose="02010600040101010101" charset="-122"/>
                <a:cs typeface="Times New Roman" panose="02020603050405020304" pitchFamily="18" charset="0"/>
              </a:rPr>
              <a:t>引领</a:t>
            </a:r>
            <a:r>
              <a:rPr lang="zh-CN" sz="2800" b="1" dirty="0">
                <a:latin typeface="华文中宋" panose="02010600040101010101" charset="-122"/>
                <a:ea typeface="华文中宋" panose="02010600040101010101" charset="-122"/>
                <a:cs typeface="Times New Roman" panose="02020603050405020304" pitchFamily="18" charset="0"/>
              </a:rPr>
              <a:t>下</a:t>
            </a:r>
            <a:r>
              <a:rPr lang="zh-CN" sz="2800" b="1" dirty="0">
                <a:solidFill>
                  <a:srgbClr val="C00000"/>
                </a:solidFill>
                <a:latin typeface="华文中宋" panose="02010600040101010101" charset="-122"/>
                <a:ea typeface="华文中宋" panose="02010600040101010101" charset="-122"/>
                <a:cs typeface="Times New Roman" panose="02020603050405020304" pitchFamily="18" charset="0"/>
              </a:rPr>
              <a:t>，</a:t>
            </a:r>
            <a:endParaRPr lang="en-US" altLang="zh-CN" sz="2800" b="1" dirty="0">
              <a:solidFill>
                <a:srgbClr val="C00000"/>
              </a:solidFill>
              <a:latin typeface="华文中宋" panose="02010600040101010101" charset="-122"/>
              <a:ea typeface="华文中宋" panose="02010600040101010101" charset="-122"/>
              <a:cs typeface="Times New Roman" panose="02020603050405020304" pitchFamily="18" charset="0"/>
            </a:endParaRPr>
          </a:p>
          <a:p>
            <a:pPr eaLnBrk="0" hangingPunct="0"/>
            <a:r>
              <a:rPr lang="zh-CN" sz="2800" b="1" dirty="0">
                <a:solidFill>
                  <a:srgbClr val="C00000"/>
                </a:solidFill>
                <a:latin typeface="华文中宋" panose="02010600040101010101" charset="-122"/>
                <a:ea typeface="华文中宋" panose="02010600040101010101" charset="-122"/>
                <a:cs typeface="Times New Roman" panose="02020603050405020304" pitchFamily="18" charset="0"/>
              </a:rPr>
              <a:t>自己试着从这些角度提出问题</a:t>
            </a:r>
            <a:r>
              <a:rPr lang="zh-CN" altLang="en-US" sz="2400" b="1" dirty="0">
                <a:solidFill>
                  <a:srgbClr val="C00000"/>
                </a:solidFill>
                <a:latin typeface="华文中宋" panose="02010600040101010101" charset="-122"/>
                <a:ea typeface="华文中宋" panose="02010600040101010101" charset="-122"/>
                <a:cs typeface="Times New Roman" panose="02020603050405020304" pitchFamily="18" charset="0"/>
              </a:rPr>
              <a:t>。</a:t>
            </a:r>
            <a:endParaRPr lang="zh-CN" sz="2400" b="1" dirty="0">
              <a:solidFill>
                <a:srgbClr val="C00000"/>
              </a:solidFill>
              <a:latin typeface="华文中宋" panose="02010600040101010101" charset="-122"/>
              <a:ea typeface="华文中宋" panose="02010600040101010101" charset="-122"/>
            </a:endParaRPr>
          </a:p>
        </p:txBody>
      </p:sp>
      <p:sp>
        <p:nvSpPr>
          <p:cNvPr id="36875" name="Rectangle 4"/>
          <p:cNvSpPr>
            <a:spLocks noChangeArrowheads="1"/>
          </p:cNvSpPr>
          <p:nvPr/>
        </p:nvSpPr>
        <p:spPr bwMode="auto">
          <a:xfrm>
            <a:off x="5712885" y="4334829"/>
            <a:ext cx="5187950" cy="521970"/>
          </a:xfrm>
          <a:prstGeom prst="rect">
            <a:avLst/>
          </a:prstGeom>
          <a:noFill/>
          <a:ln w="9525">
            <a:noFill/>
            <a:miter lim="800000"/>
          </a:ln>
        </p:spPr>
        <p:txBody>
          <a:bodyPr wrap="none" anchor="ctr">
            <a:spAutoFit/>
          </a:bodyPr>
          <a:lstStyle/>
          <a:p>
            <a:pPr eaLnBrk="0" hangingPunct="0"/>
            <a:r>
              <a:rPr lang="zh-CN" altLang="en-US" sz="2800" b="1" dirty="0">
                <a:latin typeface="华文中宋" panose="02010600040101010101" charset="-122"/>
                <a:ea typeface="华文中宋" panose="02010600040101010101" charset="-122"/>
                <a:cs typeface="Times New Roman" panose="02020603050405020304" pitchFamily="18" charset="0"/>
              </a:rPr>
              <a:t>学习伙伴提出的问题的目的</a:t>
            </a:r>
            <a:r>
              <a:rPr lang="en-US" altLang="zh-CN" sz="2800" b="1" dirty="0">
                <a:latin typeface="华文中宋" panose="02010600040101010101" charset="-122"/>
                <a:ea typeface="华文中宋" panose="02010600040101010101" charset="-122"/>
                <a:cs typeface="Times New Roman" panose="02020603050405020304" pitchFamily="18" charset="0"/>
              </a:rPr>
              <a:t>——</a:t>
            </a:r>
            <a:endParaRPr lang="en-US" altLang="zh-CN" sz="2800" b="1" dirty="0">
              <a:latin typeface="华文中宋" panose="02010600040101010101" charset="-122"/>
              <a:ea typeface="华文中宋" panose="02010600040101010101" charset="-122"/>
              <a:cs typeface="Times New Roman" panose="02020603050405020304" pitchFamily="18" charset="0"/>
            </a:endParaRPr>
          </a:p>
        </p:txBody>
      </p:sp>
      <p:sp>
        <p:nvSpPr>
          <p:cNvPr id="36877" name="矩形 15"/>
          <p:cNvSpPr>
            <a:spLocks noChangeArrowheads="1"/>
          </p:cNvSpPr>
          <p:nvPr/>
        </p:nvSpPr>
        <p:spPr bwMode="auto">
          <a:xfrm>
            <a:off x="527052" y="5084763"/>
            <a:ext cx="4895849" cy="953135"/>
          </a:xfrm>
          <a:prstGeom prst="rect">
            <a:avLst/>
          </a:prstGeom>
          <a:noFill/>
          <a:ln w="9525">
            <a:noFill/>
            <a:miter lim="800000"/>
          </a:ln>
        </p:spPr>
        <p:txBody>
          <a:bodyPr>
            <a:spAutoFit/>
          </a:bodyPr>
          <a:lstStyle/>
          <a:p>
            <a:pPr eaLnBrk="0" hangingPunct="0"/>
            <a:r>
              <a:rPr lang="en-US" altLang="zh-CN" sz="2800" b="1" dirty="0">
                <a:solidFill>
                  <a:srgbClr val="000000"/>
                </a:solidFill>
                <a:latin typeface="华文中宋" panose="02010600040101010101" charset="-122"/>
                <a:ea typeface="华文中宋" panose="02010600040101010101" charset="-122"/>
                <a:cs typeface="Times New Roman" panose="02020603050405020304" pitchFamily="18" charset="0"/>
              </a:rPr>
              <a:t>1.</a:t>
            </a:r>
            <a:r>
              <a:rPr lang="zh-CN" altLang="en-US" sz="2800" b="1" dirty="0">
                <a:solidFill>
                  <a:srgbClr val="000000"/>
                </a:solidFill>
                <a:latin typeface="华文中宋" panose="02010600040101010101" charset="-122"/>
                <a:ea typeface="华文中宋" panose="02010600040101010101" charset="-122"/>
                <a:cs typeface="Times New Roman" panose="02020603050405020304" pitchFamily="18" charset="0"/>
              </a:rPr>
              <a:t>针对</a:t>
            </a:r>
            <a:r>
              <a:rPr lang="zh-CN" altLang="en-US" sz="2800" b="1" dirty="0">
                <a:solidFill>
                  <a:srgbClr val="C00000"/>
                </a:solidFill>
                <a:latin typeface="华文中宋" panose="02010600040101010101" charset="-122"/>
                <a:ea typeface="华文中宋" panose="02010600040101010101" charset="-122"/>
                <a:cs typeface="Times New Roman" panose="02020603050405020304" pitchFamily="18" charset="0"/>
              </a:rPr>
              <a:t>写法</a:t>
            </a:r>
            <a:r>
              <a:rPr lang="en-US" altLang="zh-CN" sz="2800" b="1" dirty="0">
                <a:solidFill>
                  <a:srgbClr val="000000"/>
                </a:solidFill>
                <a:latin typeface="华文中宋" panose="02010600040101010101" charset="-122"/>
                <a:ea typeface="华文中宋" panose="02010600040101010101" charset="-122"/>
                <a:cs typeface="Times New Roman" panose="02020603050405020304" pitchFamily="18" charset="0"/>
              </a:rPr>
              <a:t>    </a:t>
            </a:r>
            <a:endParaRPr lang="en-US" altLang="zh-CN" sz="2800" b="1" dirty="0">
              <a:solidFill>
                <a:srgbClr val="000000"/>
              </a:solidFill>
              <a:latin typeface="华文中宋" panose="02010600040101010101" charset="-122"/>
              <a:ea typeface="华文中宋" panose="02010600040101010101" charset="-122"/>
              <a:cs typeface="Times New Roman" panose="02020603050405020304" pitchFamily="18" charset="0"/>
            </a:endParaRPr>
          </a:p>
          <a:p>
            <a:pPr eaLnBrk="0" hangingPunct="0"/>
            <a:r>
              <a:rPr lang="en-US" altLang="zh-CN" sz="2800" b="1" dirty="0">
                <a:solidFill>
                  <a:srgbClr val="000000"/>
                </a:solidFill>
                <a:latin typeface="华文中宋" panose="02010600040101010101" charset="-122"/>
                <a:ea typeface="华文中宋" panose="02010600040101010101" charset="-122"/>
                <a:cs typeface="Times New Roman" panose="02020603050405020304" pitchFamily="18" charset="0"/>
              </a:rPr>
              <a:t>2.</a:t>
            </a:r>
            <a:r>
              <a:rPr lang="zh-CN" altLang="en-US" sz="2800" b="1" dirty="0">
                <a:solidFill>
                  <a:srgbClr val="000000"/>
                </a:solidFill>
                <a:latin typeface="华文中宋" panose="02010600040101010101" charset="-122"/>
                <a:ea typeface="华文中宋" panose="02010600040101010101" charset="-122"/>
                <a:cs typeface="Times New Roman" panose="02020603050405020304" pitchFamily="18" charset="0"/>
              </a:rPr>
              <a:t>从</a:t>
            </a:r>
            <a:r>
              <a:rPr lang="zh-CN" altLang="en-US" sz="2800" b="1" dirty="0">
                <a:solidFill>
                  <a:srgbClr val="C00000"/>
                </a:solidFill>
                <a:latin typeface="华文中宋" panose="02010600040101010101" charset="-122"/>
                <a:ea typeface="华文中宋" panose="02010600040101010101" charset="-122"/>
                <a:cs typeface="Times New Roman" panose="02020603050405020304" pitchFamily="18" charset="0"/>
              </a:rPr>
              <a:t>得到的启示</a:t>
            </a:r>
            <a:r>
              <a:rPr lang="zh-CN" altLang="en-US" sz="2800" b="1" dirty="0">
                <a:solidFill>
                  <a:srgbClr val="000000"/>
                </a:solidFill>
                <a:latin typeface="华文中宋" panose="02010600040101010101" charset="-122"/>
                <a:ea typeface="华文中宋" panose="02010600040101010101" charset="-122"/>
                <a:cs typeface="Times New Roman" panose="02020603050405020304" pitchFamily="18" charset="0"/>
              </a:rPr>
              <a:t>的</a:t>
            </a:r>
            <a:r>
              <a:rPr lang="zh-CN" altLang="zh-CN" sz="2800" b="1" dirty="0">
                <a:solidFill>
                  <a:srgbClr val="000000"/>
                </a:solidFill>
                <a:latin typeface="华文中宋" panose="02010600040101010101" charset="-122"/>
                <a:ea typeface="华文中宋" panose="02010600040101010101" charset="-122"/>
                <a:cs typeface="Times New Roman" panose="02020603050405020304" pitchFamily="18" charset="0"/>
              </a:rPr>
              <a:t>角度</a:t>
            </a:r>
            <a:endParaRPr lang="zh-CN" altLang="zh-CN" sz="2800" b="1" dirty="0">
              <a:solidFill>
                <a:srgbClr val="000000"/>
              </a:solidFill>
              <a:latin typeface="华文中宋" panose="02010600040101010101" charset="-122"/>
              <a:ea typeface="华文中宋" panose="02010600040101010101" charset="-122"/>
              <a:cs typeface="Times New Roman" panose="02020603050405020304" pitchFamily="18" charset="0"/>
            </a:endParaRPr>
          </a:p>
        </p:txBody>
      </p:sp>
      <p:grpSp>
        <p:nvGrpSpPr>
          <p:cNvPr id="3" name="组合 17"/>
          <p:cNvGrpSpPr/>
          <p:nvPr/>
        </p:nvGrpSpPr>
        <p:grpSpPr>
          <a:xfrm>
            <a:off x="431800" y="3716339"/>
            <a:ext cx="11328400" cy="2592387"/>
            <a:chOff x="323850" y="3716338"/>
            <a:chExt cx="8496300" cy="2592387"/>
          </a:xfrm>
        </p:grpSpPr>
        <p:sp>
          <p:nvSpPr>
            <p:cNvPr id="10" name="上箭头 9"/>
            <p:cNvSpPr/>
            <p:nvPr/>
          </p:nvSpPr>
          <p:spPr>
            <a:xfrm>
              <a:off x="3779838" y="3716338"/>
              <a:ext cx="720725" cy="7207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矩形 14"/>
            <p:cNvSpPr/>
            <p:nvPr/>
          </p:nvSpPr>
          <p:spPr>
            <a:xfrm>
              <a:off x="323850" y="4292600"/>
              <a:ext cx="3671888" cy="2016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7" name="矩形 16"/>
            <p:cNvSpPr/>
            <p:nvPr/>
          </p:nvSpPr>
          <p:spPr>
            <a:xfrm>
              <a:off x="4284663" y="4292600"/>
              <a:ext cx="4535487" cy="2016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 name="标题 4"/>
          <p:cNvSpPr>
            <a:spLocks noGrp="1"/>
          </p:cNvSpPr>
          <p:nvPr>
            <p:ph type="title"/>
          </p:nvPr>
        </p:nvSpPr>
        <p:spPr/>
        <p:txBody>
          <a:bodyPr/>
          <a:p>
            <a:endParaRPr lang="zh-CN" altLang="en-US"/>
          </a:p>
        </p:txBody>
      </p:sp>
      <p:sp>
        <p:nvSpPr>
          <p:cNvPr id="7" name="内容占位符 6"/>
          <p:cNvSpPr>
            <a:spLocks noGrp="1"/>
          </p:cNvSpPr>
          <p:nvPr>
            <p:ph idx="1"/>
          </p:nvPr>
        </p:nvSpPr>
        <p:spPr/>
        <p:txBody>
          <a:bodyPr/>
          <a:p>
            <a:endParaRPr lang="zh-CN" altLang="en-US"/>
          </a:p>
        </p:txBody>
      </p:sp>
      <p:sp>
        <p:nvSpPr>
          <p:cNvPr id="38915" name="TextBox 7"/>
          <p:cNvSpPr txBox="1">
            <a:spLocks noChangeArrowheads="1"/>
          </p:cNvSpPr>
          <p:nvPr/>
        </p:nvSpPr>
        <p:spPr bwMode="auto">
          <a:xfrm>
            <a:off x="911424" y="692696"/>
            <a:ext cx="10272184" cy="521970"/>
          </a:xfrm>
          <a:prstGeom prst="rect">
            <a:avLst/>
          </a:prstGeom>
          <a:noFill/>
          <a:ln w="9525">
            <a:noFill/>
            <a:miter lim="800000"/>
          </a:ln>
        </p:spPr>
        <p:txBody>
          <a:bodyPr>
            <a:spAutoFit/>
          </a:bodyPr>
          <a:lstStyle/>
          <a:p>
            <a:r>
              <a:rPr lang="zh-CN" altLang="zh-CN" sz="2800" b="1" dirty="0">
                <a:solidFill>
                  <a:srgbClr val="C00000"/>
                </a:solidFill>
                <a:latin typeface="微软雅黑" panose="020B0503020204020204" charset="-122"/>
                <a:ea typeface="微软雅黑" panose="020B0503020204020204" charset="-122"/>
              </a:rPr>
              <a:t>运用</a:t>
            </a:r>
            <a:r>
              <a:rPr lang="zh-CN" altLang="zh-CN" sz="2800" b="1" dirty="0">
                <a:latin typeface="微软雅黑" panose="020B0503020204020204" charset="-122"/>
                <a:ea typeface="微软雅黑" panose="020B0503020204020204" charset="-122"/>
              </a:rPr>
              <a:t>刚学到的提问方法进行提问，</a:t>
            </a:r>
            <a:r>
              <a:rPr lang="zh-CN" altLang="zh-CN" sz="2800" b="1" dirty="0">
                <a:solidFill>
                  <a:srgbClr val="C00000"/>
                </a:solidFill>
                <a:latin typeface="微软雅黑" panose="020B0503020204020204" charset="-122"/>
                <a:ea typeface="微软雅黑" panose="020B0503020204020204" charset="-122"/>
              </a:rPr>
              <a:t>巩固强化</a:t>
            </a:r>
            <a:r>
              <a:rPr lang="zh-CN" altLang="zh-CN" sz="2800" b="1" dirty="0">
                <a:latin typeface="微软雅黑" panose="020B0503020204020204" charset="-122"/>
                <a:ea typeface="微软雅黑" panose="020B0503020204020204" charset="-122"/>
              </a:rPr>
              <a:t>。</a:t>
            </a:r>
            <a:endParaRPr lang="zh-CN" altLang="en-US" sz="2800" b="1" dirty="0">
              <a:latin typeface="微软雅黑" panose="020B0503020204020204" charset="-122"/>
              <a:ea typeface="微软雅黑" panose="020B0503020204020204" charset="-122"/>
            </a:endParaRPr>
          </a:p>
        </p:txBody>
      </p:sp>
      <p:grpSp>
        <p:nvGrpSpPr>
          <p:cNvPr id="2" name="组合 4"/>
          <p:cNvGrpSpPr/>
          <p:nvPr/>
        </p:nvGrpSpPr>
        <p:grpSpPr>
          <a:xfrm>
            <a:off x="1583499" y="1556791"/>
            <a:ext cx="9025003" cy="4475873"/>
            <a:chOff x="395288" y="1052513"/>
            <a:chExt cx="8280400" cy="5040312"/>
          </a:xfrm>
        </p:grpSpPr>
        <p:pic>
          <p:nvPicPr>
            <p:cNvPr id="6" name="内容占位符 3" descr="7.jpg"/>
            <p:cNvPicPr>
              <a:picLocks noChangeAspect="1"/>
            </p:cNvPicPr>
            <p:nvPr/>
          </p:nvPicPr>
          <p:blipFill>
            <a:blip r:embed="rId2" cstate="print">
              <a:lum bright="10000"/>
            </a:blip>
            <a:srcRect l="6300" t="62585" r="6950" b="2915"/>
            <a:stretch>
              <a:fillRect/>
            </a:stretch>
          </p:blipFill>
          <p:spPr bwMode="auto">
            <a:xfrm>
              <a:off x="395288" y="1700213"/>
              <a:ext cx="8280400" cy="4392612"/>
            </a:xfrm>
            <a:prstGeom prst="rect">
              <a:avLst/>
            </a:prstGeom>
            <a:ln>
              <a:noFill/>
            </a:ln>
            <a:effectLst>
              <a:outerShdw blurRad="292100" dist="139700" dir="2700000" algn="tl" rotWithShape="0">
                <a:srgbClr val="333333">
                  <a:alpha val="65000"/>
                </a:srgbClr>
              </a:outerShdw>
            </a:effectLst>
          </p:spPr>
        </p:pic>
        <p:sp>
          <p:nvSpPr>
            <p:cNvPr id="9" name="下箭头 8"/>
            <p:cNvSpPr/>
            <p:nvPr/>
          </p:nvSpPr>
          <p:spPr>
            <a:xfrm>
              <a:off x="4067175" y="1052513"/>
              <a:ext cx="433388" cy="576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srcRect/>
          <a:stretch>
            <a:fillRect/>
          </a:stretch>
        </a:blipFill>
        <a:effectLst/>
      </p:bgPr>
    </p:bg>
    <p:spTree>
      <p:nvGrpSpPr>
        <p:cNvPr id="1" name=""/>
        <p:cNvGrpSpPr/>
        <p:nvPr/>
      </p:nvGrpSpPr>
      <p:grpSpPr>
        <a:xfrm>
          <a:off x="0" y="0"/>
          <a:ext cx="0" cy="0"/>
          <a:chOff x="0" y="0"/>
          <a:chExt cx="0" cy="0"/>
        </a:xfrm>
      </p:grpSpPr>
      <p:sp>
        <p:nvSpPr>
          <p:cNvPr id="7" name="标题 6"/>
          <p:cNvSpPr>
            <a:spLocks noGrp="1"/>
          </p:cNvSpPr>
          <p:nvPr>
            <p:ph type="title"/>
          </p:nvPr>
        </p:nvSpPr>
        <p:spPr/>
        <p:txBody>
          <a:bodyPr/>
          <a:p>
            <a:endParaRPr lang="zh-CN" altLang="en-US"/>
          </a:p>
        </p:txBody>
      </p:sp>
      <p:pic>
        <p:nvPicPr>
          <p:cNvPr id="5" name="内容占位符 3" descr="7.jpg"/>
          <p:cNvPicPr>
            <a:picLocks noChangeAspect="1"/>
          </p:cNvPicPr>
          <p:nvPr/>
        </p:nvPicPr>
        <p:blipFill>
          <a:blip r:embed="rId2" cstate="print">
            <a:lum bright="10000"/>
          </a:blip>
          <a:srcRect l="10753" r="6950" b="62586"/>
          <a:stretch>
            <a:fillRect/>
          </a:stretch>
        </p:blipFill>
        <p:spPr bwMode="auto">
          <a:xfrm>
            <a:off x="844062" y="334820"/>
            <a:ext cx="8036248" cy="3886343"/>
          </a:xfrm>
          <a:prstGeom prst="rect">
            <a:avLst/>
          </a:prstGeom>
          <a:ln>
            <a:noFill/>
          </a:ln>
          <a:effectLst>
            <a:outerShdw blurRad="292100" dist="139700" dir="2700000" algn="tl" rotWithShape="0">
              <a:srgbClr val="333333">
                <a:alpha val="65000"/>
              </a:srgbClr>
            </a:outerShdw>
          </a:effectLst>
        </p:spPr>
      </p:pic>
      <p:pic>
        <p:nvPicPr>
          <p:cNvPr id="4" name="内容占位符 3" descr="7.jpg"/>
          <p:cNvPicPr>
            <a:picLocks noGrp="1" noChangeAspect="1"/>
          </p:cNvPicPr>
          <p:nvPr>
            <p:ph idx="4294967295"/>
          </p:nvPr>
        </p:nvPicPr>
        <p:blipFill>
          <a:blip r:embed="rId2" cstate="print">
            <a:lum bright="10000"/>
          </a:blip>
          <a:srcRect l="10753" t="37414" r="16507" b="38103"/>
          <a:stretch>
            <a:fillRect/>
          </a:stretch>
        </p:blipFill>
        <p:spPr>
          <a:xfrm>
            <a:off x="4509770" y="3860800"/>
            <a:ext cx="7682230" cy="2715895"/>
          </a:xfrm>
          <a:effectLst>
            <a:outerShdw blurRad="292100" dist="139700" dir="2700000" algn="tl" rotWithShape="0">
              <a:srgbClr val="333333">
                <a:alpha val="65000"/>
              </a:srgbClr>
            </a:outerShdw>
          </a:effectLst>
        </p:spPr>
      </p:pic>
      <p:sp>
        <p:nvSpPr>
          <p:cNvPr id="11" name="矩形 10"/>
          <p:cNvSpPr/>
          <p:nvPr/>
        </p:nvSpPr>
        <p:spPr>
          <a:xfrm>
            <a:off x="912284" y="2492375"/>
            <a:ext cx="6144683" cy="12969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2" name="组合 13"/>
          <p:cNvGrpSpPr/>
          <p:nvPr/>
        </p:nvGrpSpPr>
        <p:grpSpPr>
          <a:xfrm>
            <a:off x="1311487" y="3933826"/>
            <a:ext cx="2479464" cy="1700054"/>
            <a:chOff x="983615" y="3933825"/>
            <a:chExt cx="1859598" cy="1700054"/>
          </a:xfrm>
        </p:grpSpPr>
        <p:grpSp>
          <p:nvGrpSpPr>
            <p:cNvPr id="3" name="组合 12"/>
            <p:cNvGrpSpPr/>
            <p:nvPr/>
          </p:nvGrpSpPr>
          <p:grpSpPr>
            <a:xfrm>
              <a:off x="983615" y="3933825"/>
              <a:ext cx="1284923" cy="1700054"/>
              <a:chOff x="983615" y="3933825"/>
              <a:chExt cx="1284923" cy="1700054"/>
            </a:xfrm>
          </p:grpSpPr>
          <p:sp>
            <p:nvSpPr>
              <p:cNvPr id="37892" name="Rectangle 3"/>
              <p:cNvSpPr>
                <a:spLocks noChangeArrowheads="1"/>
              </p:cNvSpPr>
              <p:nvPr/>
            </p:nvSpPr>
            <p:spPr bwMode="auto">
              <a:xfrm>
                <a:off x="983615" y="4803934"/>
                <a:ext cx="1284923" cy="829945"/>
              </a:xfrm>
              <a:prstGeom prst="rect">
                <a:avLst/>
              </a:prstGeom>
              <a:noFill/>
              <a:ln w="9525">
                <a:noFill/>
                <a:miter lim="800000"/>
              </a:ln>
            </p:spPr>
            <p:txBody>
              <a:bodyPr wrap="none" anchor="ctr">
                <a:spAutoFit/>
              </a:bodyPr>
              <a:lstStyle/>
              <a:p>
                <a:pPr eaLnBrk="0" hangingPunct="0"/>
                <a:r>
                  <a:rPr lang="zh-CN" altLang="en-US" sz="2400" b="1" dirty="0">
                    <a:latin typeface="黑体" panose="02010609060101010101" charset="-122"/>
                    <a:ea typeface="黑体" panose="02010609060101010101" charset="-122"/>
                    <a:cs typeface="Times New Roman" panose="02020603050405020304" pitchFamily="18" charset="0"/>
                  </a:rPr>
                  <a:t>以</a:t>
                </a:r>
                <a:r>
                  <a:rPr lang="zh-CN" altLang="en-US" sz="2400" b="1" dirty="0">
                    <a:solidFill>
                      <a:srgbClr val="C00000"/>
                    </a:solidFill>
                    <a:latin typeface="黑体" panose="02010609060101010101" charset="-122"/>
                    <a:ea typeface="黑体" panose="02010609060101010101" charset="-122"/>
                    <a:cs typeface="Times New Roman" panose="02020603050405020304" pitchFamily="18" charset="0"/>
                  </a:rPr>
                  <a:t>实例</a:t>
                </a:r>
                <a:r>
                  <a:rPr lang="zh-CN" altLang="en-US" sz="2400" b="1" dirty="0">
                    <a:latin typeface="黑体" panose="02010609060101010101" charset="-122"/>
                    <a:ea typeface="黑体" panose="02010609060101010101" charset="-122"/>
                    <a:cs typeface="Times New Roman" panose="02020603050405020304" pitchFamily="18" charset="0"/>
                  </a:rPr>
                  <a:t>方式</a:t>
                </a:r>
                <a:endParaRPr lang="en-US" altLang="zh-CN" sz="2400" b="1" dirty="0">
                  <a:latin typeface="黑体" panose="02010609060101010101" charset="-122"/>
                  <a:ea typeface="黑体" panose="02010609060101010101" charset="-122"/>
                  <a:cs typeface="Times New Roman" panose="02020603050405020304" pitchFamily="18" charset="0"/>
                </a:endParaRPr>
              </a:p>
              <a:p>
                <a:pPr eaLnBrk="0" hangingPunct="0"/>
                <a:r>
                  <a:rPr lang="zh-CN" altLang="en-US" sz="2400" b="1" dirty="0">
                    <a:latin typeface="黑体" panose="02010609060101010101" charset="-122"/>
                    <a:ea typeface="黑体" panose="02010609060101010101" charset="-122"/>
                    <a:cs typeface="Times New Roman" panose="02020603050405020304" pitchFamily="18" charset="0"/>
                  </a:rPr>
                  <a:t>列举问题</a:t>
                </a:r>
                <a:endParaRPr lang="en-US" altLang="zh-CN" sz="2400" b="1" dirty="0">
                  <a:latin typeface="黑体" panose="02010609060101010101" charset="-122"/>
                  <a:ea typeface="黑体" panose="02010609060101010101" charset="-122"/>
                  <a:cs typeface="Times New Roman" panose="02020603050405020304" pitchFamily="18" charset="0"/>
                </a:endParaRPr>
              </a:p>
            </p:txBody>
          </p:sp>
          <p:sp>
            <p:nvSpPr>
              <p:cNvPr id="10" name="上箭头 9"/>
              <p:cNvSpPr/>
              <p:nvPr/>
            </p:nvSpPr>
            <p:spPr>
              <a:xfrm>
                <a:off x="1331913" y="3933825"/>
                <a:ext cx="360362" cy="71913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12" name="右箭头 11"/>
            <p:cNvSpPr/>
            <p:nvPr/>
          </p:nvSpPr>
          <p:spPr>
            <a:xfrm>
              <a:off x="2268538" y="5084763"/>
              <a:ext cx="574675"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cxnSp>
        <p:nvCxnSpPr>
          <p:cNvPr id="15" name="直接连接符 14"/>
          <p:cNvCxnSpPr/>
          <p:nvPr/>
        </p:nvCxnSpPr>
        <p:spPr>
          <a:xfrm>
            <a:off x="8208434" y="4941888"/>
            <a:ext cx="2688167"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8112225" y="6021288"/>
            <a:ext cx="2688167"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5135034" y="6021388"/>
            <a:ext cx="2688167"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8113185" y="6453188"/>
            <a:ext cx="2688167"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6494260" y="4090768"/>
            <a:ext cx="4607984" cy="5127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p>
            <a:endParaRPr lang="zh-CN" altLang="en-US"/>
          </a:p>
        </p:txBody>
      </p:sp>
      <p:sp>
        <p:nvSpPr>
          <p:cNvPr id="5" name="内容占位符 4"/>
          <p:cNvSpPr>
            <a:spLocks noGrp="1"/>
          </p:cNvSpPr>
          <p:nvPr>
            <p:ph idx="1"/>
          </p:nvPr>
        </p:nvSpPr>
        <p:spPr/>
        <p:txBody>
          <a:bodyPr/>
          <a:p>
            <a:endParaRPr lang="zh-CN" altLang="en-US"/>
          </a:p>
        </p:txBody>
      </p:sp>
      <p:sp>
        <p:nvSpPr>
          <p:cNvPr id="50177" name="AutoShape 23"/>
          <p:cNvSpPr>
            <a:spLocks noChangeArrowheads="1"/>
          </p:cNvSpPr>
          <p:nvPr/>
        </p:nvSpPr>
        <p:spPr bwMode="auto">
          <a:xfrm>
            <a:off x="2256367" y="6021389"/>
            <a:ext cx="3456517" cy="287337"/>
          </a:xfrm>
          <a:prstGeom prst="flowChartTerminator">
            <a:avLst/>
          </a:prstGeom>
          <a:solidFill>
            <a:srgbClr val="FF0000">
              <a:alpha val="45097"/>
            </a:srgbClr>
          </a:solidFill>
          <a:ln w="9525">
            <a:solidFill>
              <a:schemeClr val="tx1"/>
            </a:solidFill>
            <a:miter lim="800000"/>
          </a:ln>
        </p:spPr>
        <p:txBody>
          <a:bodyPr wrap="none" anchor="ctr"/>
          <a:lstStyle/>
          <a:p>
            <a:endParaRPr lang="zh-CN" altLang="en-US"/>
          </a:p>
        </p:txBody>
      </p:sp>
      <p:pic>
        <p:nvPicPr>
          <p:cNvPr id="50178"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59033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文本框 1"/>
          <p:cNvSpPr txBox="1">
            <a:spLocks noChangeArrowheads="1"/>
          </p:cNvSpPr>
          <p:nvPr/>
        </p:nvSpPr>
        <p:spPr bwMode="auto">
          <a:xfrm>
            <a:off x="6242052" y="4070350"/>
            <a:ext cx="5236633"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b="1">
                <a:solidFill>
                  <a:srgbClr val="FF3300"/>
                </a:solidFill>
              </a:rPr>
              <a:t>教学目标：</a:t>
            </a:r>
            <a:endParaRPr lang="zh-CN" altLang="en-US" b="1">
              <a:solidFill>
                <a:srgbClr val="FF3300"/>
              </a:solidFill>
            </a:endParaRPr>
          </a:p>
          <a:p>
            <a:r>
              <a:rPr lang="en-US" altLang="zh-CN" b="1"/>
              <a:t>    </a:t>
            </a:r>
            <a:r>
              <a:rPr lang="en-US" altLang="zh-CN" sz="1600" b="1">
                <a:latin typeface="宋体" panose="02010600030101010101" pitchFamily="2" charset="-122"/>
              </a:rPr>
              <a:t> 1</a:t>
            </a:r>
            <a:r>
              <a:rPr lang="zh-CN" altLang="en-US" sz="1600" b="1">
                <a:latin typeface="宋体" panose="02010600030101010101" pitchFamily="2" charset="-122"/>
              </a:rPr>
              <a:t>．认识</a:t>
            </a:r>
            <a:r>
              <a:rPr lang="en-US" altLang="zh-CN" sz="1600" b="1">
                <a:latin typeface="宋体" panose="02010600030101010101" pitchFamily="2" charset="-122"/>
              </a:rPr>
              <a:t>5</a:t>
            </a:r>
            <a:r>
              <a:rPr lang="zh-CN" altLang="en-US" sz="1600" b="1">
                <a:latin typeface="宋体" panose="02010600030101010101" pitchFamily="2" charset="-122"/>
              </a:rPr>
              <a:t>个生字，会写</a:t>
            </a:r>
            <a:r>
              <a:rPr lang="en-US" altLang="zh-CN" sz="1600" b="1">
                <a:latin typeface="宋体" panose="02010600030101010101" pitchFamily="2" charset="-122"/>
              </a:rPr>
              <a:t>12</a:t>
            </a:r>
            <a:r>
              <a:rPr lang="zh-CN" altLang="en-US" sz="1600" b="1">
                <a:latin typeface="宋体" panose="02010600030101010101" pitchFamily="2" charset="-122"/>
              </a:rPr>
              <a:t>个生字。正确读写</a:t>
            </a:r>
            <a:r>
              <a:rPr lang="en-US" altLang="zh-CN" sz="1600" b="1">
                <a:latin typeface="宋体" panose="02010600030101010101" pitchFamily="2" charset="-122"/>
              </a:rPr>
              <a:t>“</a:t>
            </a:r>
            <a:r>
              <a:rPr lang="zh-CN" altLang="en-US" sz="1600" b="1">
                <a:latin typeface="宋体" panose="02010600030101010101" pitchFamily="2" charset="-122"/>
              </a:rPr>
              <a:t>呼风唤雨、出乎意料、改观</a:t>
            </a:r>
            <a:r>
              <a:rPr lang="en-US" altLang="zh-CN" sz="1600" b="1">
                <a:latin typeface="宋体" panose="02010600030101010101" pitchFamily="2" charset="-122"/>
              </a:rPr>
              <a:t>”</a:t>
            </a:r>
            <a:r>
              <a:rPr lang="zh-CN" altLang="en-US" sz="1600" b="1">
                <a:latin typeface="宋体" panose="02010600030101010101" pitchFamily="2" charset="-122"/>
              </a:rPr>
              <a:t>等词语。</a:t>
            </a:r>
            <a:r>
              <a:rPr lang="en-US" altLang="zh-CN" sz="1600" b="1">
                <a:latin typeface="宋体" panose="02010600030101010101" pitchFamily="2" charset="-122"/>
              </a:rPr>
              <a:t> </a:t>
            </a:r>
            <a:endParaRPr lang="en-US" altLang="zh-CN" sz="1600" b="1">
              <a:latin typeface="宋体" panose="02010600030101010101" pitchFamily="2" charset="-122"/>
            </a:endParaRPr>
          </a:p>
          <a:p>
            <a:r>
              <a:rPr lang="en-US" altLang="zh-CN" sz="1600" b="1">
                <a:latin typeface="宋体" panose="02010600030101010101" pitchFamily="2" charset="-122"/>
              </a:rPr>
              <a:t>     2</a:t>
            </a:r>
            <a:r>
              <a:rPr lang="zh-CN" altLang="en-US" sz="1600" b="1">
                <a:latin typeface="宋体" panose="02010600030101010101" pitchFamily="2" charset="-122"/>
              </a:rPr>
              <a:t>．有感情的朗读课文，体会语言简洁、条理清楚的表达特点，能联系生活实际，谈出自己</a:t>
            </a:r>
            <a:r>
              <a:rPr lang="en-US" altLang="zh-CN" sz="1600" b="1">
                <a:latin typeface="宋体" panose="02010600030101010101" pitchFamily="2" charset="-122"/>
              </a:rPr>
              <a:t> </a:t>
            </a:r>
            <a:r>
              <a:rPr lang="zh-CN" altLang="en-US" sz="1600" b="1">
                <a:latin typeface="宋体" panose="02010600030101010101" pitchFamily="2" charset="-122"/>
              </a:rPr>
              <a:t>的阅读感受。</a:t>
            </a:r>
            <a:endParaRPr lang="zh-CN" altLang="en-US" sz="1600" b="1">
              <a:latin typeface="宋体" panose="02010600030101010101" pitchFamily="2" charset="-122"/>
            </a:endParaRPr>
          </a:p>
          <a:p>
            <a:r>
              <a:rPr lang="en-US" altLang="zh-CN" sz="1600" b="1">
                <a:latin typeface="宋体" panose="02010600030101010101" pitchFamily="2" charset="-122"/>
              </a:rPr>
              <a:t>     3</a:t>
            </a:r>
            <a:r>
              <a:rPr lang="zh-CN" altLang="en-US" sz="1600" b="1">
                <a:latin typeface="宋体" panose="02010600030101010101" pitchFamily="2" charset="-122"/>
              </a:rPr>
              <a:t>．了解</a:t>
            </a:r>
            <a:r>
              <a:rPr lang="en-US" altLang="zh-CN" sz="1600" b="1">
                <a:latin typeface="宋体" panose="02010600030101010101" pitchFamily="2" charset="-122"/>
              </a:rPr>
              <a:t>20</a:t>
            </a:r>
            <a:r>
              <a:rPr lang="zh-CN" altLang="en-US" sz="1600" b="1">
                <a:latin typeface="宋体" panose="02010600030101010101" pitchFamily="2" charset="-122"/>
              </a:rPr>
              <a:t>世纪科学技术给人类带来的巨大变化，激发热爱科学的情感以及学习科学、探索科学奥秘的兴趣。</a:t>
            </a:r>
            <a:endParaRPr lang="zh-CN" altLang="en-US" sz="1600" b="1">
              <a:latin typeface="宋体" panose="02010600030101010101" pitchFamily="2" charset="-122"/>
            </a:endParaRPr>
          </a:p>
        </p:txBody>
      </p:sp>
      <p:sp>
        <p:nvSpPr>
          <p:cNvPr id="50180" name="文本框 2"/>
          <p:cNvSpPr txBox="1">
            <a:spLocks noChangeArrowheads="1"/>
          </p:cNvSpPr>
          <p:nvPr/>
        </p:nvSpPr>
        <p:spPr bwMode="auto">
          <a:xfrm>
            <a:off x="6242051" y="420688"/>
            <a:ext cx="5949949"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b="1">
                <a:solidFill>
                  <a:srgbClr val="FF0000"/>
                </a:solidFill>
              </a:rPr>
              <a:t>教材分析：</a:t>
            </a:r>
            <a:endParaRPr lang="zh-CN" altLang="en-US" b="1">
              <a:solidFill>
                <a:srgbClr val="FF0000"/>
              </a:solidFill>
            </a:endParaRPr>
          </a:p>
          <a:p>
            <a:r>
              <a:rPr lang="en-US" altLang="zh-CN" b="1"/>
              <a:t>       20</a:t>
            </a:r>
            <a:r>
              <a:rPr lang="zh-CN" altLang="en-US" b="1"/>
              <a:t>世纪是科学技术空前辉煌的世纪，文章的作者仅用短短的几百字就清楚地介绍了</a:t>
            </a:r>
            <a:r>
              <a:rPr lang="en-US" altLang="zh-CN" b="1"/>
              <a:t>20</a:t>
            </a:r>
            <a:r>
              <a:rPr lang="zh-CN" altLang="en-US" b="1"/>
              <a:t>世纪一百年间的科学技术发展历程，展示了科学技术的飞速发展给人类生活带来的巨大变化和灿烂前景，唤起学生热爱科学、学习科学和探索科学的浓厚兴趣。</a:t>
            </a:r>
            <a:endParaRPr lang="zh-CN" altLang="en-US" b="1"/>
          </a:p>
          <a:p>
            <a:r>
              <a:rPr lang="zh-CN" altLang="en-US" b="1"/>
              <a:t>       选编这篇课文的意图，一是学习文章的说明方法，提高阅读能力；二是了解</a:t>
            </a:r>
            <a:r>
              <a:rPr lang="en-US" altLang="zh-CN" b="1"/>
              <a:t>20</a:t>
            </a:r>
            <a:r>
              <a:rPr lang="zh-CN" altLang="en-US" b="1"/>
              <a:t>世纪科学技术给人类带来的巨大变化，培养热爱科学的情感。</a:t>
            </a:r>
            <a:endParaRPr lang="zh-CN" alt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p>
            <a:endParaRPr lang="zh-CN" altLang="en-US"/>
          </a:p>
        </p:txBody>
      </p:sp>
      <p:sp>
        <p:nvSpPr>
          <p:cNvPr id="6" name="内容占位符 5"/>
          <p:cNvSpPr>
            <a:spLocks noGrp="1"/>
          </p:cNvSpPr>
          <p:nvPr>
            <p:ph idx="1"/>
          </p:nvPr>
        </p:nvSpPr>
        <p:spPr/>
        <p:txBody>
          <a:bodyPr/>
          <a:p>
            <a:endParaRPr lang="zh-CN" altLang="en-US"/>
          </a:p>
        </p:txBody>
      </p:sp>
      <p:sp>
        <p:nvSpPr>
          <p:cNvPr id="51201" name="AutoShape 23"/>
          <p:cNvSpPr>
            <a:spLocks noChangeArrowheads="1"/>
          </p:cNvSpPr>
          <p:nvPr/>
        </p:nvSpPr>
        <p:spPr bwMode="auto">
          <a:xfrm>
            <a:off x="2256367" y="6021389"/>
            <a:ext cx="3456517" cy="287337"/>
          </a:xfrm>
          <a:prstGeom prst="flowChartTerminator">
            <a:avLst/>
          </a:prstGeom>
          <a:solidFill>
            <a:srgbClr val="FF0000">
              <a:alpha val="45096"/>
            </a:srgbClr>
          </a:solidFill>
          <a:ln w="9525">
            <a:solidFill>
              <a:schemeClr val="tx1"/>
            </a:solidFill>
            <a:miter lim="800000"/>
          </a:ln>
        </p:spPr>
        <p:txBody>
          <a:bodyPr wrap="none" anchor="ctr"/>
          <a:lstStyle/>
          <a:p>
            <a:endParaRPr lang="zh-CN" altLang="en-US"/>
          </a:p>
        </p:txBody>
      </p:sp>
      <p:pic>
        <p:nvPicPr>
          <p:cNvPr id="51202"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59033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文本框 1"/>
          <p:cNvSpPr txBox="1">
            <a:spLocks noChangeArrowheads="1"/>
          </p:cNvSpPr>
          <p:nvPr/>
        </p:nvSpPr>
        <p:spPr bwMode="auto">
          <a:xfrm>
            <a:off x="5903385" y="874714"/>
            <a:ext cx="5236633" cy="154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15000"/>
              </a:lnSpc>
              <a:spcBef>
                <a:spcPct val="50000"/>
              </a:spcBef>
            </a:pPr>
            <a:r>
              <a:rPr lang="zh-CN" altLang="en-US" b="1">
                <a:solidFill>
                  <a:srgbClr val="F63616"/>
                </a:solidFill>
              </a:rPr>
              <a:t>教学重点：</a:t>
            </a:r>
            <a:r>
              <a:rPr lang="zh-CN" altLang="en-US" b="1"/>
              <a:t>了解</a:t>
            </a:r>
            <a:r>
              <a:rPr lang="en-US" altLang="zh-CN" b="1"/>
              <a:t>20</a:t>
            </a:r>
            <a:r>
              <a:rPr lang="zh-CN" altLang="en-US" b="1"/>
              <a:t>世纪科学技术给人类带来的巨大变化。</a:t>
            </a:r>
            <a:endParaRPr lang="zh-CN" altLang="en-US" b="1"/>
          </a:p>
          <a:p>
            <a:pPr>
              <a:lnSpc>
                <a:spcPct val="115000"/>
              </a:lnSpc>
              <a:spcBef>
                <a:spcPct val="50000"/>
              </a:spcBef>
            </a:pPr>
            <a:r>
              <a:rPr lang="zh-CN" altLang="en-US" b="1">
                <a:solidFill>
                  <a:srgbClr val="FF0000"/>
                </a:solidFill>
              </a:rPr>
              <a:t>教学难点：</a:t>
            </a:r>
            <a:r>
              <a:rPr lang="zh-CN" altLang="en-US" b="1"/>
              <a:t>理解课文中一些含义深刻的词语和句子。</a:t>
            </a:r>
            <a:br>
              <a:rPr lang="zh-CN" altLang="en-US" b="1">
                <a:solidFill>
                  <a:srgbClr val="F63616"/>
                </a:solidFill>
              </a:rPr>
            </a:br>
            <a:endParaRPr lang="zh-CN" altLang="en-US" sz="2000">
              <a:latin typeface="宋体" panose="02010600030101010101" pitchFamily="2" charset="-122"/>
            </a:endParaRPr>
          </a:p>
        </p:txBody>
      </p:sp>
      <p:sp>
        <p:nvSpPr>
          <p:cNvPr id="51204" name="文本框 2"/>
          <p:cNvSpPr txBox="1">
            <a:spLocks noChangeArrowheads="1"/>
          </p:cNvSpPr>
          <p:nvPr/>
        </p:nvSpPr>
        <p:spPr bwMode="auto">
          <a:xfrm>
            <a:off x="6165851" y="3143250"/>
            <a:ext cx="5422900"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b="1">
                <a:solidFill>
                  <a:srgbClr val="FF0000"/>
                </a:solidFill>
              </a:rPr>
              <a:t>教学建议：</a:t>
            </a:r>
            <a:endParaRPr lang="zh-CN" altLang="en-US" b="1">
              <a:solidFill>
                <a:srgbClr val="FF0000"/>
              </a:solidFill>
            </a:endParaRPr>
          </a:p>
          <a:p>
            <a:pPr>
              <a:spcBef>
                <a:spcPct val="50000"/>
              </a:spcBef>
            </a:pPr>
            <a:r>
              <a:rPr lang="en-US" altLang="zh-CN" b="1"/>
              <a:t>1</a:t>
            </a:r>
            <a:r>
              <a:rPr lang="zh-CN" altLang="en-US" b="1"/>
              <a:t>、播放课文朗读或教师范读，让学生边听边体会科学技术发展给人类带来的巨大。</a:t>
            </a:r>
            <a:endParaRPr lang="zh-CN" altLang="en-US" b="1"/>
          </a:p>
          <a:p>
            <a:pPr>
              <a:spcBef>
                <a:spcPct val="50000"/>
              </a:spcBef>
            </a:pPr>
            <a:r>
              <a:rPr lang="en-US" altLang="zh-CN" b="1"/>
              <a:t>2</a:t>
            </a:r>
            <a:r>
              <a:rPr lang="zh-CN" altLang="en-US" b="1"/>
              <a:t>、联系生活实际，谈一谈科学技术给我们的生活带来的变化。</a:t>
            </a:r>
            <a:endParaRPr lang="zh-CN" altLang="en-US" b="1"/>
          </a:p>
          <a:p>
            <a:pPr>
              <a:spcBef>
                <a:spcPct val="50000"/>
              </a:spcBef>
            </a:pPr>
            <a:r>
              <a:rPr lang="en-US" altLang="zh-CN" b="1"/>
              <a:t>3</a:t>
            </a:r>
            <a:r>
              <a:rPr lang="zh-CN" altLang="en-US" b="1"/>
              <a:t>、引导学生畅想一下未来科技发展的空间。</a:t>
            </a:r>
            <a:endParaRPr lang="zh-CN" altLang="en-US"/>
          </a:p>
        </p:txBody>
      </p:sp>
      <p:sp>
        <p:nvSpPr>
          <p:cNvPr id="2" name="矩形 1"/>
          <p:cNvSpPr/>
          <p:nvPr/>
        </p:nvSpPr>
        <p:spPr>
          <a:xfrm>
            <a:off x="6036895" y="2506103"/>
            <a:ext cx="2148345" cy="369332"/>
          </a:xfrm>
          <a:prstGeom prst="rect">
            <a:avLst/>
          </a:prstGeom>
        </p:spPr>
        <p:txBody>
          <a:bodyPr wrap="none">
            <a:spAutoFit/>
          </a:bodyPr>
          <a:lstStyle/>
          <a:p>
            <a:r>
              <a:rPr lang="zh-CN" altLang="en-US" dirty="0">
                <a:solidFill>
                  <a:srgbClr val="FF0000"/>
                </a:solidFill>
              </a:rPr>
              <a:t>教学课时：</a:t>
            </a:r>
            <a:r>
              <a:rPr lang="en-US" altLang="zh-CN" dirty="0"/>
              <a:t>2</a:t>
            </a:r>
            <a:r>
              <a:rPr lang="zh-CN" altLang="en-US" dirty="0"/>
              <a:t>课时。</a:t>
            </a:r>
            <a:endParaRPr lang="zh-CN" alt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6" name="标题 5"/>
          <p:cNvSpPr>
            <a:spLocks noGrp="1"/>
          </p:cNvSpPr>
          <p:nvPr>
            <p:ph type="title"/>
          </p:nvPr>
        </p:nvSpPr>
        <p:spPr/>
        <p:txBody>
          <a:bodyPr/>
          <a:p>
            <a:endParaRPr lang="zh-CN" altLang="en-US"/>
          </a:p>
        </p:txBody>
      </p:sp>
      <p:sp>
        <p:nvSpPr>
          <p:cNvPr id="7" name="内容占位符 6"/>
          <p:cNvSpPr>
            <a:spLocks noGrp="1"/>
          </p:cNvSpPr>
          <p:nvPr>
            <p:ph idx="1"/>
          </p:nvPr>
        </p:nvSpPr>
        <p:spPr/>
        <p:txBody>
          <a:bodyPr/>
          <a:p>
            <a:endParaRPr lang="zh-CN" altLang="en-US"/>
          </a:p>
        </p:txBody>
      </p:sp>
      <p:pic>
        <p:nvPicPr>
          <p:cNvPr id="4" name="图片 3" descr="8.jpg"/>
          <p:cNvPicPr>
            <a:picLocks noChangeAspect="1"/>
          </p:cNvPicPr>
          <p:nvPr/>
        </p:nvPicPr>
        <p:blipFill>
          <a:blip r:embed="rId2" cstate="print">
            <a:lum bright="10000"/>
          </a:blip>
          <a:srcRect l="4597" r="3448"/>
          <a:stretch>
            <a:fillRect/>
          </a:stretch>
        </p:blipFill>
        <p:spPr bwMode="auto">
          <a:xfrm>
            <a:off x="320675" y="889000"/>
            <a:ext cx="5487035" cy="5637530"/>
          </a:xfrm>
          <a:prstGeom prst="rect">
            <a:avLst/>
          </a:prstGeom>
          <a:noFill/>
          <a:ln w="9525">
            <a:noFill/>
            <a:miter lim="800000"/>
            <a:headEnd/>
            <a:tailEnd/>
          </a:ln>
          <a:effectLst>
            <a:outerShdw dist="139700" dir="2700000" algn="tl" rotWithShape="0">
              <a:srgbClr val="333333">
                <a:alpha val="64999"/>
              </a:srgbClr>
            </a:outerShdw>
          </a:effectLst>
        </p:spPr>
      </p:pic>
      <p:grpSp>
        <p:nvGrpSpPr>
          <p:cNvPr id="2" name="组合 7"/>
          <p:cNvGrpSpPr/>
          <p:nvPr/>
        </p:nvGrpSpPr>
        <p:grpSpPr>
          <a:xfrm>
            <a:off x="6192012" y="2348881"/>
            <a:ext cx="5185833" cy="2304851"/>
            <a:chOff x="4643438" y="1700213"/>
            <a:chExt cx="3889375" cy="2952750"/>
          </a:xfrm>
        </p:grpSpPr>
        <p:sp>
          <p:nvSpPr>
            <p:cNvPr id="39940" name="矩形 7"/>
            <p:cNvSpPr>
              <a:spLocks noChangeArrowheads="1"/>
            </p:cNvSpPr>
            <p:nvPr/>
          </p:nvSpPr>
          <p:spPr bwMode="auto">
            <a:xfrm>
              <a:off x="5580112" y="2276872"/>
              <a:ext cx="2886075" cy="1221063"/>
            </a:xfrm>
            <a:prstGeom prst="rect">
              <a:avLst/>
            </a:prstGeom>
            <a:noFill/>
            <a:ln w="9525">
              <a:noFill/>
              <a:miter lim="800000"/>
            </a:ln>
          </p:spPr>
          <p:txBody>
            <a:bodyPr>
              <a:spAutoFit/>
            </a:bodyPr>
            <a:lstStyle/>
            <a:p>
              <a:r>
                <a:rPr lang="zh-CN" altLang="zh-CN" sz="2800" b="1" dirty="0">
                  <a:solidFill>
                    <a:srgbClr val="000000"/>
                  </a:solidFill>
                  <a:latin typeface="华文中宋" panose="02010600040101010101" charset="-122"/>
                  <a:ea typeface="华文中宋" panose="02010600040101010101" charset="-122"/>
                </a:rPr>
                <a:t>学习</a:t>
              </a:r>
              <a:r>
                <a:rPr lang="zh-CN" altLang="zh-CN" sz="2800" b="1" dirty="0">
                  <a:solidFill>
                    <a:srgbClr val="C00000"/>
                  </a:solidFill>
                  <a:latin typeface="华文中宋" panose="02010600040101010101" charset="-122"/>
                  <a:ea typeface="华文中宋" panose="02010600040101010101" charset="-122"/>
                </a:rPr>
                <a:t>筛选</a:t>
              </a:r>
              <a:r>
                <a:rPr lang="zh-CN" altLang="zh-CN" sz="2800" b="1" dirty="0">
                  <a:solidFill>
                    <a:srgbClr val="000000"/>
                  </a:solidFill>
                  <a:latin typeface="华文中宋" panose="02010600040101010101" charset="-122"/>
                  <a:ea typeface="华文中宋" panose="02010600040101010101" charset="-122"/>
                </a:rPr>
                <a:t>出</a:t>
              </a:r>
              <a:r>
                <a:rPr lang="zh-CN" altLang="zh-CN" sz="2800" b="1" dirty="0">
                  <a:solidFill>
                    <a:srgbClr val="C00000"/>
                  </a:solidFill>
                  <a:latin typeface="华文中宋" panose="02010600040101010101" charset="-122"/>
                  <a:ea typeface="华文中宋" panose="02010600040101010101" charset="-122"/>
                </a:rPr>
                <a:t>对理解课文</a:t>
              </a:r>
              <a:endParaRPr lang="en-US" altLang="zh-CN" sz="2800" b="1" dirty="0">
                <a:solidFill>
                  <a:srgbClr val="C00000"/>
                </a:solidFill>
                <a:latin typeface="华文中宋" panose="02010600040101010101" charset="-122"/>
                <a:ea typeface="华文中宋" panose="02010600040101010101" charset="-122"/>
              </a:endParaRPr>
            </a:p>
            <a:p>
              <a:r>
                <a:rPr lang="zh-CN" altLang="zh-CN" sz="2800" b="1" dirty="0">
                  <a:solidFill>
                    <a:srgbClr val="C00000"/>
                  </a:solidFill>
                  <a:latin typeface="华文中宋" panose="02010600040101010101" charset="-122"/>
                  <a:ea typeface="华文中宋" panose="02010600040101010101" charset="-122"/>
                </a:rPr>
                <a:t>最有帮助的问题</a:t>
              </a:r>
              <a:endParaRPr lang="zh-CN" altLang="en-US" b="1" dirty="0">
                <a:solidFill>
                  <a:srgbClr val="000000"/>
                </a:solidFill>
                <a:latin typeface="华文中宋" panose="02010600040101010101" charset="-122"/>
                <a:ea typeface="华文中宋" panose="02010600040101010101" charset="-122"/>
              </a:endParaRPr>
            </a:p>
          </p:txBody>
        </p:sp>
        <p:sp>
          <p:nvSpPr>
            <p:cNvPr id="9" name="矩形 8"/>
            <p:cNvSpPr/>
            <p:nvPr/>
          </p:nvSpPr>
          <p:spPr>
            <a:xfrm>
              <a:off x="5435600" y="1700213"/>
              <a:ext cx="3097213" cy="29527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左箭头 9"/>
            <p:cNvSpPr/>
            <p:nvPr/>
          </p:nvSpPr>
          <p:spPr>
            <a:xfrm>
              <a:off x="4643438" y="2924175"/>
              <a:ext cx="792162" cy="79216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39943" name="TextBox 10"/>
          <p:cNvSpPr txBox="1">
            <a:spLocks noChangeArrowheads="1"/>
          </p:cNvSpPr>
          <p:nvPr/>
        </p:nvSpPr>
        <p:spPr bwMode="auto">
          <a:xfrm>
            <a:off x="719668" y="188913"/>
            <a:ext cx="8640233" cy="521970"/>
          </a:xfrm>
          <a:prstGeom prst="rect">
            <a:avLst/>
          </a:prstGeom>
          <a:noFill/>
          <a:ln w="9525">
            <a:noFill/>
            <a:miter lim="800000"/>
          </a:ln>
        </p:spPr>
        <p:txBody>
          <a:bodyPr>
            <a:spAutoFit/>
          </a:bodyPr>
          <a:lstStyle/>
          <a:p>
            <a:r>
              <a:rPr lang="zh-CN" altLang="en-US" sz="2800">
                <a:latin typeface="黑体" panose="02010609060101010101" charset="-122"/>
                <a:ea typeface="黑体" panose="02010609060101010101" charset="-122"/>
              </a:rPr>
              <a:t>提问策略的</a:t>
            </a:r>
            <a:r>
              <a:rPr lang="zh-CN" altLang="en-US" sz="2800" b="1">
                <a:solidFill>
                  <a:srgbClr val="C00000"/>
                </a:solidFill>
                <a:latin typeface="黑体" panose="02010609060101010101" charset="-122"/>
                <a:ea typeface="黑体" panose="02010609060101010101" charset="-122"/>
              </a:rPr>
              <a:t>第</a:t>
            </a:r>
            <a:r>
              <a:rPr lang="en-US" altLang="zh-CN" sz="2800" b="1">
                <a:solidFill>
                  <a:srgbClr val="C00000"/>
                </a:solidFill>
                <a:latin typeface="黑体" panose="02010609060101010101" charset="-122"/>
                <a:ea typeface="黑体" panose="02010609060101010101" charset="-122"/>
              </a:rPr>
              <a:t>3</a:t>
            </a:r>
            <a:r>
              <a:rPr lang="zh-CN" altLang="en-US" sz="2800" b="1">
                <a:solidFill>
                  <a:srgbClr val="C00000"/>
                </a:solidFill>
                <a:latin typeface="黑体" panose="02010609060101010101" charset="-122"/>
                <a:ea typeface="黑体" panose="02010609060101010101" charset="-122"/>
              </a:rPr>
              <a:t>篇课文</a:t>
            </a:r>
            <a:r>
              <a:rPr lang="en-US" altLang="zh-CN" sz="2800">
                <a:latin typeface="黑体" panose="02010609060101010101" charset="-122"/>
                <a:ea typeface="黑体" panose="02010609060101010101" charset="-122"/>
              </a:rPr>
              <a:t>——</a:t>
            </a:r>
            <a:endParaRPr lang="zh-CN" altLang="en-US" sz="2800">
              <a:latin typeface="黑体" panose="02010609060101010101" charset="-122"/>
              <a:ea typeface="黑体" panose="02010609060101010101"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 name="TextBox 22"/>
          <p:cNvSpPr txBox="1">
            <a:spLocks noChangeArrowheads="1"/>
          </p:cNvSpPr>
          <p:nvPr/>
        </p:nvSpPr>
        <p:spPr bwMode="auto">
          <a:xfrm>
            <a:off x="527891" y="453431"/>
            <a:ext cx="9984680" cy="583565"/>
          </a:xfrm>
          <a:prstGeom prst="rect">
            <a:avLst/>
          </a:prstGeom>
          <a:noFill/>
          <a:ln w="9525">
            <a:noFill/>
            <a:miter lim="800000"/>
          </a:ln>
        </p:spPr>
        <p:txBody>
          <a:bodyPr wrap="square">
            <a:spAutoFit/>
          </a:bodyPr>
          <a:lstStyle/>
          <a:p>
            <a:r>
              <a:rPr lang="zh-CN" altLang="en-US" sz="3200" b="1" dirty="0">
                <a:latin typeface="微软雅黑" panose="020B0503020204020204" charset="-122"/>
                <a:ea typeface="微软雅黑" panose="020B0503020204020204" charset="-122"/>
                <a:cs typeface="微软雅黑" panose="020B0503020204020204" charset="-122"/>
              </a:rPr>
              <a:t>阅读策略单元：</a:t>
            </a:r>
            <a:r>
              <a:rPr lang="zh-CN" altLang="en-US" sz="3200" b="1" dirty="0">
                <a:solidFill>
                  <a:srgbClr val="C00000"/>
                </a:solidFill>
                <a:latin typeface="微软雅黑" panose="020B0503020204020204" charset="-122"/>
                <a:ea typeface="微软雅黑" panose="020B0503020204020204" charset="-122"/>
                <a:cs typeface="微软雅黑" panose="020B0503020204020204" charset="-122"/>
              </a:rPr>
              <a:t>教学目标 层层递进</a:t>
            </a:r>
            <a:r>
              <a:rPr lang="en-US" altLang="zh-CN" sz="3200" b="1" dirty="0">
                <a:latin typeface="微软雅黑" panose="020B0503020204020204" charset="-122"/>
                <a:ea typeface="微软雅黑" panose="020B0503020204020204" charset="-122"/>
                <a:cs typeface="微软雅黑" panose="020B0503020204020204" charset="-122"/>
              </a:rPr>
              <a:t>——</a:t>
            </a:r>
            <a:endParaRPr lang="zh-CN" altLang="en-US" sz="3200" b="1" dirty="0">
              <a:latin typeface="微软雅黑" panose="020B0503020204020204" charset="-122"/>
              <a:ea typeface="微软雅黑" panose="020B0503020204020204" charset="-122"/>
              <a:cs typeface="微软雅黑" panose="020B0503020204020204" charset="-122"/>
            </a:endParaRPr>
          </a:p>
        </p:txBody>
      </p:sp>
      <p:sp>
        <p:nvSpPr>
          <p:cNvPr id="6" name="矩形 5"/>
          <p:cNvSpPr/>
          <p:nvPr/>
        </p:nvSpPr>
        <p:spPr>
          <a:xfrm>
            <a:off x="527381" y="1484784"/>
            <a:ext cx="10945216" cy="45365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2" name="组合 6"/>
          <p:cNvGrpSpPr/>
          <p:nvPr/>
        </p:nvGrpSpPr>
        <p:grpSpPr>
          <a:xfrm>
            <a:off x="1286535" y="1725192"/>
            <a:ext cx="9655292" cy="3603687"/>
            <a:chOff x="881632" y="1557338"/>
            <a:chExt cx="7241469" cy="3603687"/>
          </a:xfrm>
        </p:grpSpPr>
        <p:sp>
          <p:nvSpPr>
            <p:cNvPr id="8" name="矩形 7"/>
            <p:cNvSpPr/>
            <p:nvPr/>
          </p:nvSpPr>
          <p:spPr>
            <a:xfrm>
              <a:off x="881632" y="3429546"/>
              <a:ext cx="1674243" cy="7201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TextBox 4"/>
            <p:cNvSpPr txBox="1">
              <a:spLocks noChangeArrowheads="1"/>
            </p:cNvSpPr>
            <p:nvPr/>
          </p:nvSpPr>
          <p:spPr bwMode="auto">
            <a:xfrm>
              <a:off x="1095424" y="3417671"/>
              <a:ext cx="1800200" cy="707886"/>
            </a:xfrm>
            <a:prstGeom prst="rect">
              <a:avLst/>
            </a:prstGeom>
            <a:noFill/>
            <a:ln w="9525">
              <a:noFill/>
              <a:miter lim="800000"/>
            </a:ln>
          </p:spPr>
          <p:txBody>
            <a:bodyPr wrap="square">
              <a:spAutoFit/>
            </a:bodyPr>
            <a:lstStyle/>
            <a:p>
              <a:r>
                <a:rPr lang="zh-CN" altLang="en-US" sz="2000" b="1" dirty="0">
                  <a:solidFill>
                    <a:srgbClr val="C00000"/>
                  </a:solidFill>
                  <a:latin typeface="华文中宋" panose="02010600040101010101" charset="-122"/>
                  <a:ea typeface="华文中宋" panose="02010600040101010101" charset="-122"/>
                </a:rPr>
                <a:t>阅读策略的</a:t>
              </a:r>
              <a:endParaRPr lang="en-US" altLang="zh-CN" sz="2000" b="1" dirty="0">
                <a:solidFill>
                  <a:srgbClr val="C00000"/>
                </a:solidFill>
                <a:latin typeface="华文中宋" panose="02010600040101010101" charset="-122"/>
                <a:ea typeface="华文中宋" panose="02010600040101010101" charset="-122"/>
              </a:endParaRPr>
            </a:p>
            <a:p>
              <a:r>
                <a:rPr lang="en-US" altLang="zh-CN" sz="2000" b="1" dirty="0">
                  <a:solidFill>
                    <a:srgbClr val="C00000"/>
                  </a:solidFill>
                  <a:latin typeface="华文中宋" panose="02010600040101010101" charset="-122"/>
                  <a:ea typeface="华文中宋" panose="02010600040101010101" charset="-122"/>
                </a:rPr>
                <a:t> </a:t>
              </a:r>
              <a:r>
                <a:rPr lang="zh-CN" altLang="en-US" sz="2000" b="1" dirty="0">
                  <a:solidFill>
                    <a:srgbClr val="C00000"/>
                  </a:solidFill>
                  <a:latin typeface="华文中宋" panose="02010600040101010101" charset="-122"/>
                  <a:ea typeface="华文中宋" panose="02010600040101010101" charset="-122"/>
                </a:rPr>
                <a:t>学习要素</a:t>
              </a:r>
              <a:endParaRPr lang="zh-CN" altLang="en-US" sz="2000" b="1" dirty="0">
                <a:solidFill>
                  <a:srgbClr val="C00000"/>
                </a:solidFill>
                <a:latin typeface="华文中宋" panose="02010600040101010101" charset="-122"/>
                <a:ea typeface="华文中宋" panose="02010600040101010101" charset="-122"/>
              </a:endParaRPr>
            </a:p>
          </p:txBody>
        </p:sp>
        <p:sp>
          <p:nvSpPr>
            <p:cNvPr id="10" name="矩形 9"/>
            <p:cNvSpPr/>
            <p:nvPr/>
          </p:nvSpPr>
          <p:spPr>
            <a:xfrm>
              <a:off x="2555875" y="2781474"/>
              <a:ext cx="1728788" cy="7189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矩形 10"/>
            <p:cNvSpPr/>
            <p:nvPr/>
          </p:nvSpPr>
          <p:spPr>
            <a:xfrm>
              <a:off x="4284665" y="2205038"/>
              <a:ext cx="1682576" cy="647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矩形 11"/>
            <p:cNvSpPr/>
            <p:nvPr/>
          </p:nvSpPr>
          <p:spPr>
            <a:xfrm>
              <a:off x="5940798" y="1557338"/>
              <a:ext cx="1638518" cy="647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TextBox 9"/>
            <p:cNvSpPr txBox="1">
              <a:spLocks noChangeArrowheads="1"/>
            </p:cNvSpPr>
            <p:nvPr/>
          </p:nvSpPr>
          <p:spPr bwMode="auto">
            <a:xfrm>
              <a:off x="2628429" y="2781474"/>
              <a:ext cx="1512168" cy="707886"/>
            </a:xfrm>
            <a:prstGeom prst="rect">
              <a:avLst/>
            </a:prstGeom>
            <a:noFill/>
            <a:ln w="9525">
              <a:noFill/>
              <a:miter lim="800000"/>
            </a:ln>
          </p:spPr>
          <p:txBody>
            <a:bodyPr wrap="square">
              <a:spAutoFit/>
            </a:bodyPr>
            <a:lstStyle/>
            <a:p>
              <a:r>
                <a:rPr lang="zh-CN" altLang="en-US" sz="2000" b="1" dirty="0">
                  <a:solidFill>
                    <a:srgbClr val="C00000"/>
                  </a:solidFill>
                  <a:latin typeface="华文中宋" panose="02010600040101010101" charset="-122"/>
                  <a:ea typeface="华文中宋" panose="02010600040101010101" charset="-122"/>
                </a:rPr>
                <a:t>阅读策略的示范与指导</a:t>
              </a:r>
              <a:endParaRPr lang="zh-CN" altLang="en-US" sz="2000" b="1" dirty="0">
                <a:solidFill>
                  <a:srgbClr val="C00000"/>
                </a:solidFill>
                <a:latin typeface="华文中宋" panose="02010600040101010101" charset="-122"/>
                <a:ea typeface="华文中宋" panose="02010600040101010101" charset="-122"/>
              </a:endParaRPr>
            </a:p>
          </p:txBody>
        </p:sp>
        <p:sp>
          <p:nvSpPr>
            <p:cNvPr id="14" name="TextBox 10"/>
            <p:cNvSpPr txBox="1">
              <a:spLocks noChangeArrowheads="1"/>
            </p:cNvSpPr>
            <p:nvPr/>
          </p:nvSpPr>
          <p:spPr bwMode="auto">
            <a:xfrm>
              <a:off x="4230473" y="2265543"/>
              <a:ext cx="1558637" cy="461665"/>
            </a:xfrm>
            <a:prstGeom prst="rect">
              <a:avLst/>
            </a:prstGeom>
            <a:noFill/>
            <a:ln w="9525">
              <a:noFill/>
              <a:miter lim="800000"/>
            </a:ln>
          </p:spPr>
          <p:txBody>
            <a:bodyPr wrap="square">
              <a:spAutoFit/>
            </a:bodyPr>
            <a:lstStyle/>
            <a:p>
              <a:r>
                <a:rPr lang="zh-CN" altLang="en-US" sz="2400" b="1" dirty="0">
                  <a:solidFill>
                    <a:srgbClr val="C00000"/>
                  </a:solidFill>
                  <a:latin typeface="黑体" panose="02010609060101010101" charset="-122"/>
                  <a:ea typeface="黑体" panose="02010609060101010101" charset="-122"/>
                </a:rPr>
                <a:t>  </a:t>
              </a:r>
              <a:r>
                <a:rPr lang="zh-CN" altLang="en-US" sz="2000" b="1" dirty="0">
                  <a:solidFill>
                    <a:srgbClr val="C00000"/>
                  </a:solidFill>
                  <a:latin typeface="华文中宋" panose="02010600040101010101" charset="-122"/>
                  <a:ea typeface="华文中宋" panose="02010600040101010101" charset="-122"/>
                </a:rPr>
                <a:t>实践阅读策略</a:t>
              </a:r>
              <a:endParaRPr lang="zh-CN" altLang="en-US" sz="2000" b="1" dirty="0">
                <a:solidFill>
                  <a:srgbClr val="C00000"/>
                </a:solidFill>
                <a:latin typeface="华文中宋" panose="02010600040101010101" charset="-122"/>
                <a:ea typeface="华文中宋" panose="02010600040101010101" charset="-122"/>
              </a:endParaRPr>
            </a:p>
          </p:txBody>
        </p:sp>
        <p:sp>
          <p:nvSpPr>
            <p:cNvPr id="15" name="TextBox 11"/>
            <p:cNvSpPr txBox="1">
              <a:spLocks noChangeArrowheads="1"/>
            </p:cNvSpPr>
            <p:nvPr/>
          </p:nvSpPr>
          <p:spPr bwMode="auto">
            <a:xfrm>
              <a:off x="6047675" y="1641221"/>
              <a:ext cx="1504920" cy="400110"/>
            </a:xfrm>
            <a:prstGeom prst="rect">
              <a:avLst/>
            </a:prstGeom>
            <a:noFill/>
            <a:ln w="9525">
              <a:noFill/>
              <a:miter lim="800000"/>
            </a:ln>
          </p:spPr>
          <p:txBody>
            <a:bodyPr wrap="square">
              <a:spAutoFit/>
            </a:bodyPr>
            <a:lstStyle/>
            <a:p>
              <a:r>
                <a:rPr lang="zh-CN" altLang="en-US" sz="2000" b="1" dirty="0">
                  <a:solidFill>
                    <a:srgbClr val="C00000"/>
                  </a:solidFill>
                  <a:latin typeface="华文中宋" panose="02010600040101010101" charset="-122"/>
                  <a:ea typeface="华文中宋" panose="02010600040101010101" charset="-122"/>
                </a:rPr>
                <a:t>梳理总结方法</a:t>
              </a:r>
              <a:endParaRPr lang="zh-CN" altLang="en-US" sz="2000" b="1" dirty="0">
                <a:solidFill>
                  <a:srgbClr val="C00000"/>
                </a:solidFill>
                <a:latin typeface="华文中宋" panose="02010600040101010101" charset="-122"/>
                <a:ea typeface="华文中宋" panose="02010600040101010101" charset="-122"/>
              </a:endParaRPr>
            </a:p>
          </p:txBody>
        </p:sp>
        <p:sp>
          <p:nvSpPr>
            <p:cNvPr id="16" name="TextBox 13"/>
            <p:cNvSpPr txBox="1">
              <a:spLocks noChangeArrowheads="1"/>
            </p:cNvSpPr>
            <p:nvPr/>
          </p:nvSpPr>
          <p:spPr bwMode="auto">
            <a:xfrm>
              <a:off x="897968" y="4700650"/>
              <a:ext cx="1943100" cy="460375"/>
            </a:xfrm>
            <a:prstGeom prst="rect">
              <a:avLst/>
            </a:prstGeom>
            <a:noFill/>
            <a:ln w="9525">
              <a:noFill/>
              <a:miter lim="800000"/>
            </a:ln>
          </p:spPr>
          <p:txBody>
            <a:bodyPr>
              <a:spAutoFit/>
            </a:bodyPr>
            <a:lstStyle/>
            <a:p>
              <a:r>
                <a:rPr lang="zh-CN" altLang="en-US" sz="2400" b="1" dirty="0">
                  <a:latin typeface="华文中宋" panose="02010600040101010101" charset="-122"/>
                  <a:ea typeface="华文中宋" panose="02010600040101010101" charset="-122"/>
                </a:rPr>
                <a:t>单元篇章页</a:t>
              </a:r>
              <a:endParaRPr lang="zh-CN" altLang="en-US" sz="2400" b="1" dirty="0">
                <a:latin typeface="华文中宋" panose="02010600040101010101" charset="-122"/>
                <a:ea typeface="华文中宋" panose="02010600040101010101" charset="-122"/>
              </a:endParaRPr>
            </a:p>
          </p:txBody>
        </p:sp>
        <p:sp>
          <p:nvSpPr>
            <p:cNvPr id="17" name="TextBox 14"/>
            <p:cNvSpPr txBox="1">
              <a:spLocks noChangeArrowheads="1"/>
            </p:cNvSpPr>
            <p:nvPr/>
          </p:nvSpPr>
          <p:spPr bwMode="auto">
            <a:xfrm>
              <a:off x="2878469" y="4005263"/>
              <a:ext cx="1943100" cy="460375"/>
            </a:xfrm>
            <a:prstGeom prst="rect">
              <a:avLst/>
            </a:prstGeom>
            <a:noFill/>
            <a:ln w="9525">
              <a:noFill/>
              <a:miter lim="800000"/>
            </a:ln>
          </p:spPr>
          <p:txBody>
            <a:bodyPr>
              <a:spAutoFit/>
            </a:bodyPr>
            <a:lstStyle/>
            <a:p>
              <a:r>
                <a:rPr lang="zh-CN" altLang="en-US" sz="2400" b="1" dirty="0">
                  <a:latin typeface="华文中宋" panose="02010600040101010101" charset="-122"/>
                  <a:ea typeface="华文中宋" panose="02010600040101010101" charset="-122"/>
                </a:rPr>
                <a:t>精读课文</a:t>
              </a:r>
              <a:endParaRPr lang="zh-CN" altLang="en-US" sz="2400" b="1" dirty="0">
                <a:latin typeface="华文中宋" panose="02010600040101010101" charset="-122"/>
                <a:ea typeface="华文中宋" panose="02010600040101010101" charset="-122"/>
              </a:endParaRPr>
            </a:p>
          </p:txBody>
        </p:sp>
        <p:sp>
          <p:nvSpPr>
            <p:cNvPr id="18" name="TextBox 15"/>
            <p:cNvSpPr txBox="1">
              <a:spLocks noChangeArrowheads="1"/>
            </p:cNvSpPr>
            <p:nvPr/>
          </p:nvSpPr>
          <p:spPr bwMode="auto">
            <a:xfrm>
              <a:off x="4644653" y="3285530"/>
              <a:ext cx="1944688" cy="460375"/>
            </a:xfrm>
            <a:prstGeom prst="rect">
              <a:avLst/>
            </a:prstGeom>
            <a:noFill/>
            <a:ln w="9525">
              <a:noFill/>
              <a:miter lim="800000"/>
            </a:ln>
          </p:spPr>
          <p:txBody>
            <a:bodyPr>
              <a:spAutoFit/>
            </a:bodyPr>
            <a:lstStyle/>
            <a:p>
              <a:r>
                <a:rPr lang="zh-CN" altLang="en-US" sz="2400" b="1" dirty="0">
                  <a:latin typeface="华文中宋" panose="02010600040101010101" charset="-122"/>
                  <a:ea typeface="华文中宋" panose="02010600040101010101" charset="-122"/>
                </a:rPr>
                <a:t>略读课文</a:t>
              </a:r>
              <a:endParaRPr lang="zh-CN" altLang="en-US" sz="2400" b="1" dirty="0">
                <a:latin typeface="华文中宋" panose="02010600040101010101" charset="-122"/>
                <a:ea typeface="华文中宋" panose="02010600040101010101" charset="-122"/>
              </a:endParaRPr>
            </a:p>
          </p:txBody>
        </p:sp>
        <p:sp>
          <p:nvSpPr>
            <p:cNvPr id="19" name="TextBox 16"/>
            <p:cNvSpPr txBox="1">
              <a:spLocks noChangeArrowheads="1"/>
            </p:cNvSpPr>
            <p:nvPr/>
          </p:nvSpPr>
          <p:spPr bwMode="auto">
            <a:xfrm>
              <a:off x="6178414" y="2721342"/>
              <a:ext cx="1944687" cy="521970"/>
            </a:xfrm>
            <a:prstGeom prst="rect">
              <a:avLst/>
            </a:prstGeom>
            <a:noFill/>
            <a:ln w="9525">
              <a:noFill/>
              <a:miter lim="800000"/>
            </a:ln>
          </p:spPr>
          <p:txBody>
            <a:bodyPr>
              <a:spAutoFit/>
            </a:bodyPr>
            <a:lstStyle/>
            <a:p>
              <a:r>
                <a:rPr lang="zh-CN" altLang="en-US" sz="2800" b="1" dirty="0">
                  <a:latin typeface="华文中宋" panose="02010600040101010101" charset="-122"/>
                  <a:ea typeface="华文中宋" panose="02010600040101010101" charset="-122"/>
                </a:rPr>
                <a:t>交流平台</a:t>
              </a:r>
              <a:endParaRPr lang="zh-CN" altLang="en-US" sz="2800" b="1" dirty="0">
                <a:latin typeface="华文中宋" panose="02010600040101010101" charset="-122"/>
                <a:ea typeface="华文中宋" panose="02010600040101010101" charset="-122"/>
              </a:endParaRPr>
            </a:p>
          </p:txBody>
        </p:sp>
        <p:sp>
          <p:nvSpPr>
            <p:cNvPr id="20" name="上箭头 19"/>
            <p:cNvSpPr/>
            <p:nvPr/>
          </p:nvSpPr>
          <p:spPr>
            <a:xfrm>
              <a:off x="1396217" y="4197413"/>
              <a:ext cx="287338" cy="431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1" name="上箭头 20"/>
            <p:cNvSpPr/>
            <p:nvPr/>
          </p:nvSpPr>
          <p:spPr>
            <a:xfrm>
              <a:off x="3276600" y="3573463"/>
              <a:ext cx="287338" cy="431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2" name="上箭头 21"/>
            <p:cNvSpPr/>
            <p:nvPr/>
          </p:nvSpPr>
          <p:spPr>
            <a:xfrm>
              <a:off x="4961672" y="2865357"/>
              <a:ext cx="288925" cy="4333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3" name="上箭头 22"/>
            <p:cNvSpPr/>
            <p:nvPr/>
          </p:nvSpPr>
          <p:spPr>
            <a:xfrm>
              <a:off x="6654995" y="2229161"/>
              <a:ext cx="287338" cy="431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5" name="TextBox 24"/>
          <p:cNvSpPr txBox="1"/>
          <p:nvPr/>
        </p:nvSpPr>
        <p:spPr>
          <a:xfrm>
            <a:off x="6691771" y="5071117"/>
            <a:ext cx="4463910" cy="460375"/>
          </a:xfrm>
          <a:prstGeom prst="rect">
            <a:avLst/>
          </a:prstGeom>
          <a:noFill/>
        </p:spPr>
        <p:txBody>
          <a:bodyPr wrap="square" rtlCol="0">
            <a:spAutoFit/>
          </a:bodyPr>
          <a:lstStyle/>
          <a:p>
            <a:r>
              <a:rPr lang="en-US" altLang="zh-CN" sz="2400" b="1" dirty="0">
                <a:latin typeface="华文中宋" panose="02010600040101010101" charset="-122"/>
                <a:ea typeface="华文中宋" panose="02010600040101010101" charset="-122"/>
              </a:rPr>
              <a:t>——</a:t>
            </a:r>
            <a:r>
              <a:rPr lang="zh-CN" altLang="en-US" sz="2400" b="1" dirty="0">
                <a:latin typeface="华文中宋" panose="02010600040101010101" charset="-122"/>
                <a:ea typeface="华文中宋" panose="02010600040101010101" charset="-122"/>
              </a:rPr>
              <a:t>阅读策略单元编排思路</a:t>
            </a:r>
            <a:endParaRPr lang="zh-CN" altLang="en-US" sz="2400" b="1" dirty="0">
              <a:latin typeface="华文中宋" panose="02010600040101010101" charset="-122"/>
              <a:ea typeface="华文中宋" panose="02010600040101010101"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74" name="AutoShape 23"/>
          <p:cNvSpPr/>
          <p:nvPr/>
        </p:nvSpPr>
        <p:spPr>
          <a:xfrm>
            <a:off x="3216275" y="6021388"/>
            <a:ext cx="2592388" cy="287337"/>
          </a:xfrm>
          <a:prstGeom prst="flowChartTerminator">
            <a:avLst/>
          </a:prstGeom>
          <a:solidFill>
            <a:srgbClr val="FF0000">
              <a:alpha val="45097"/>
            </a:srgbClr>
          </a:solidFill>
          <a:ln w="9525" cap="flat" cmpd="sng">
            <a:solidFill>
              <a:schemeClr val="tx1"/>
            </a:solidFill>
            <a:prstDash val="solid"/>
            <a:miter/>
            <a:headEnd type="none" w="med" len="med"/>
            <a:tailEnd type="none" w="med" len="med"/>
          </a:ln>
        </p:spPr>
        <p:txBody>
          <a:bodyPr wrap="none" anchor="ctr"/>
          <a:p>
            <a:endParaRPr lang="zh-CN" altLang="en-US" dirty="0">
              <a:latin typeface="Arial" panose="020B0604020202020204" pitchFamily="34" charset="0"/>
            </a:endParaRPr>
          </a:p>
        </p:txBody>
      </p:sp>
      <p:pic>
        <p:nvPicPr>
          <p:cNvPr id="36875" name="图片 1"/>
          <p:cNvPicPr>
            <a:picLocks noChangeAspect="1"/>
          </p:cNvPicPr>
          <p:nvPr/>
        </p:nvPicPr>
        <p:blipFill>
          <a:blip r:embed="rId1"/>
          <a:stretch>
            <a:fillRect/>
          </a:stretch>
        </p:blipFill>
        <p:spPr>
          <a:xfrm>
            <a:off x="1524000" y="0"/>
            <a:ext cx="4427538" cy="6858000"/>
          </a:xfrm>
          <a:prstGeom prst="rect">
            <a:avLst/>
          </a:prstGeom>
          <a:noFill/>
          <a:ln w="9525">
            <a:noFill/>
          </a:ln>
        </p:spPr>
      </p:pic>
      <p:sp>
        <p:nvSpPr>
          <p:cNvPr id="6" name="椭圆形标注 5"/>
          <p:cNvSpPr/>
          <p:nvPr/>
        </p:nvSpPr>
        <p:spPr>
          <a:xfrm>
            <a:off x="5808980" y="1761808"/>
            <a:ext cx="3671888" cy="1893888"/>
          </a:xfrm>
          <a:prstGeom prst="wedgeEllipseCallout">
            <a:avLst>
              <a:gd name="adj1" fmla="val -86193"/>
              <a:gd name="adj2" fmla="val -3198"/>
            </a:avLst>
          </a:prstGeom>
          <a:blipFill>
            <a:blip r:embed="rId2"/>
            <a:tile tx="0" ty="0" sx="100000" sy="100000" flip="none" algn="tl"/>
          </a:blipFill>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a:r>
              <a:rPr lang="zh-CN" altLang="en-US" sz="2400" b="1" dirty="0">
                <a:solidFill>
                  <a:srgbClr val="0000FF"/>
                </a:solidFill>
                <a:latin typeface="Arial" panose="020B0604020202020204" pitchFamily="34" charset="0"/>
              </a:rPr>
              <a:t>课文连用两个设问句，为什么？它起到什么作用？</a:t>
            </a:r>
            <a:endParaRPr lang="zh-CN" altLang="en-US" sz="2400" b="1" dirty="0">
              <a:solidFill>
                <a:srgbClr val="0000FF"/>
              </a:solidFill>
              <a:latin typeface="Arial" panose="020B0604020202020204" pitchFamily="34" charset="0"/>
            </a:endParaRPr>
          </a:p>
        </p:txBody>
      </p:sp>
      <p:cxnSp>
        <p:nvCxnSpPr>
          <p:cNvPr id="3" name="直接连接符 2"/>
          <p:cNvCxnSpPr/>
          <p:nvPr/>
        </p:nvCxnSpPr>
        <p:spPr>
          <a:xfrm>
            <a:off x="2279650" y="2708910"/>
            <a:ext cx="2447925" cy="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1968818" y="3048318"/>
            <a:ext cx="1008063" cy="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sp>
        <p:nvSpPr>
          <p:cNvPr id="9" name="右大括号 8"/>
          <p:cNvSpPr/>
          <p:nvPr/>
        </p:nvSpPr>
        <p:spPr>
          <a:xfrm>
            <a:off x="5951855" y="4581525"/>
            <a:ext cx="332740" cy="2186305"/>
          </a:xfrm>
          <a:prstGeom prst="rightBrace">
            <a:avLst/>
          </a:prstGeom>
          <a:noFill/>
          <a:ln w="28575">
            <a:solidFill>
              <a:srgbClr val="FF33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uLnTx/>
              <a:uFillTx/>
              <a:latin typeface="+mn-lt"/>
              <a:ea typeface="+mn-ea"/>
              <a:cs typeface="+mn-cs"/>
            </a:endParaRPr>
          </a:p>
        </p:txBody>
      </p:sp>
      <p:sp>
        <p:nvSpPr>
          <p:cNvPr id="10" name="TextBox 9"/>
          <p:cNvSpPr txBox="1"/>
          <p:nvPr/>
        </p:nvSpPr>
        <p:spPr>
          <a:xfrm>
            <a:off x="6284595" y="5260023"/>
            <a:ext cx="3959225" cy="822960"/>
          </a:xfrm>
          <a:prstGeom prst="rect">
            <a:avLst/>
          </a:prstGeom>
          <a:blipFill>
            <a:blip r:embed="rId2"/>
            <a:tile tx="0" ty="0" sx="100000" sy="100000" flip="none" algn="tl"/>
          </a:blipFill>
        </p:spPr>
        <p:style>
          <a:lnRef idx="1">
            <a:schemeClr val="accent2"/>
          </a:lnRef>
          <a:fillRef idx="2">
            <a:schemeClr val="accent2"/>
          </a:fillRef>
          <a:effectRef idx="1">
            <a:schemeClr val="accent2"/>
          </a:effectRef>
          <a:fontRef idx="minor">
            <a:schemeClr val="dk1"/>
          </a:fontRef>
        </p:style>
        <p:txBody>
          <a:bodyPr wrap="square" rtlCol="0">
            <a:spAutoFit/>
          </a:bodyP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r>
              <a:rPr lang="en-US" altLang="zh-CN" sz="2400" b="1">
                <a:solidFill>
                  <a:srgbClr val="000000"/>
                </a:solidFill>
                <a:latin typeface="Arial" panose="020B0604020202020204" pitchFamily="34" charset="0"/>
              </a:rPr>
              <a:t>3</a:t>
            </a:r>
            <a:r>
              <a:rPr lang="zh-CN" altLang="en-US" sz="2400" b="1" dirty="0">
                <a:solidFill>
                  <a:srgbClr val="000000"/>
                </a:solidFill>
                <a:latin typeface="Arial" panose="020B0604020202020204" pitchFamily="34" charset="0"/>
              </a:rPr>
              <a:t> 、</a:t>
            </a:r>
            <a:r>
              <a:rPr lang="en-US" altLang="zh-CN" sz="2400" b="1">
                <a:solidFill>
                  <a:srgbClr val="000000"/>
                </a:solidFill>
                <a:latin typeface="Arial" panose="020B0604020202020204" pitchFamily="34" charset="0"/>
              </a:rPr>
              <a:t>4</a:t>
            </a:r>
            <a:r>
              <a:rPr lang="zh-CN" altLang="en-US" sz="2400" b="1" dirty="0">
                <a:solidFill>
                  <a:srgbClr val="000000"/>
                </a:solidFill>
                <a:latin typeface="Arial" panose="020B0604020202020204" pitchFamily="34" charset="0"/>
              </a:rPr>
              <a:t>自然段作者运用了什么手法？</a:t>
            </a:r>
            <a:endParaRPr lang="zh-CN" altLang="en-US" sz="2400" b="1" dirty="0">
              <a:solidFill>
                <a:srgbClr val="000000"/>
              </a:solidFill>
              <a:latin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74" name="AutoShape 23"/>
          <p:cNvSpPr/>
          <p:nvPr/>
        </p:nvSpPr>
        <p:spPr>
          <a:xfrm>
            <a:off x="3216275" y="6021388"/>
            <a:ext cx="2592388" cy="287337"/>
          </a:xfrm>
          <a:prstGeom prst="flowChartTerminator">
            <a:avLst/>
          </a:prstGeom>
          <a:solidFill>
            <a:srgbClr val="FF0000">
              <a:alpha val="45097"/>
            </a:srgbClr>
          </a:solidFill>
          <a:ln w="9525" cap="flat" cmpd="sng">
            <a:solidFill>
              <a:schemeClr val="tx1"/>
            </a:solidFill>
            <a:prstDash val="solid"/>
            <a:miter/>
            <a:headEnd type="none" w="med" len="med"/>
            <a:tailEnd type="none" w="med" len="med"/>
          </a:ln>
        </p:spPr>
        <p:txBody>
          <a:bodyPr wrap="none" anchor="ctr"/>
          <a:p>
            <a:endParaRPr lang="zh-CN" altLang="en-US" dirty="0">
              <a:latin typeface="Arial" panose="020B0604020202020204" pitchFamily="34" charset="0"/>
            </a:endParaRPr>
          </a:p>
        </p:txBody>
      </p:sp>
      <p:pic>
        <p:nvPicPr>
          <p:cNvPr id="36875" name="图片 1"/>
          <p:cNvPicPr>
            <a:picLocks noChangeAspect="1"/>
          </p:cNvPicPr>
          <p:nvPr/>
        </p:nvPicPr>
        <p:blipFill>
          <a:blip r:embed="rId1"/>
          <a:stretch>
            <a:fillRect/>
          </a:stretch>
        </p:blipFill>
        <p:spPr>
          <a:xfrm>
            <a:off x="1524000" y="0"/>
            <a:ext cx="4427538" cy="6858000"/>
          </a:xfrm>
          <a:prstGeom prst="rect">
            <a:avLst/>
          </a:prstGeom>
          <a:noFill/>
          <a:ln w="9525">
            <a:noFill/>
          </a:ln>
        </p:spPr>
      </p:pic>
      <p:sp>
        <p:nvSpPr>
          <p:cNvPr id="39948" name="矩形 39947"/>
          <p:cNvSpPr/>
          <p:nvPr/>
        </p:nvSpPr>
        <p:spPr>
          <a:xfrm>
            <a:off x="3128645" y="2134870"/>
            <a:ext cx="643255" cy="202565"/>
          </a:xfrm>
          <a:prstGeom prst="rect">
            <a:avLst/>
          </a:prstGeom>
          <a:noFill/>
          <a:ln w="9525" cap="flat" cmpd="sng">
            <a:solidFill>
              <a:srgbClr val="FF0000"/>
            </a:solidFill>
            <a:prstDash val="solid"/>
            <a:miter/>
            <a:headEnd type="none" w="med" len="med"/>
            <a:tailEnd type="none" w="med" len="med"/>
          </a:ln>
        </p:spPr>
        <p:txBody>
          <a:bodyPr/>
          <a:p>
            <a:endParaRPr lang="zh-CN" altLang="en-US"/>
          </a:p>
        </p:txBody>
      </p:sp>
      <p:sp>
        <p:nvSpPr>
          <p:cNvPr id="39951" name="线形标注 1 39950"/>
          <p:cNvSpPr/>
          <p:nvPr/>
        </p:nvSpPr>
        <p:spPr>
          <a:xfrm>
            <a:off x="6494780" y="2134870"/>
            <a:ext cx="3455988" cy="419100"/>
          </a:xfrm>
          <a:prstGeom prst="borderCallout1">
            <a:avLst>
              <a:gd name="adj1" fmla="val 27273"/>
              <a:gd name="adj2" fmla="val -2204"/>
              <a:gd name="adj3" fmla="val 17426"/>
              <a:gd name="adj4" fmla="val -74139"/>
            </a:avLst>
          </a:prstGeom>
          <a:solidFill>
            <a:srgbClr val="FFFF99"/>
          </a:solidFill>
          <a:ln w="9525" cap="flat" cmpd="sng">
            <a:solidFill>
              <a:srgbClr val="FF0000"/>
            </a:solidFill>
            <a:prstDash val="solid"/>
            <a:miter/>
            <a:headEnd type="none" w="med" len="med"/>
            <a:tailEnd type="none" w="med" len="med"/>
          </a:ln>
        </p:spPr>
        <p:txBody>
          <a:bodyPr/>
          <a:p>
            <a:pPr algn="ctr">
              <a:buFontTx/>
            </a:pPr>
            <a:r>
              <a:rPr lang="zh-CN" altLang="en-US" b="1" dirty="0">
                <a:solidFill>
                  <a:srgbClr val="FF0000"/>
                </a:solidFill>
                <a:latin typeface="Arial" panose="020B0604020202020204" pitchFamily="34" charset="0"/>
              </a:rPr>
              <a:t>比喻</a:t>
            </a:r>
            <a:r>
              <a:rPr lang="en-US" altLang="zh-CN" b="1">
                <a:solidFill>
                  <a:srgbClr val="FF0000"/>
                </a:solidFill>
                <a:latin typeface="Arial" panose="020B0604020202020204" pitchFamily="34" charset="0"/>
              </a:rPr>
              <a:t>20</a:t>
            </a:r>
            <a:r>
              <a:rPr lang="zh-CN" altLang="en-US" b="1" dirty="0">
                <a:solidFill>
                  <a:srgbClr val="FF0000"/>
                </a:solidFill>
                <a:latin typeface="Arial" panose="020B0604020202020204" pitchFamily="34" charset="0"/>
              </a:rPr>
              <a:t>世纪人类用科学支配自己。</a:t>
            </a:r>
            <a:endParaRPr lang="zh-CN" altLang="en-US" b="1" dirty="0">
              <a:solidFill>
                <a:srgbClr val="FF0000"/>
              </a:solidFill>
              <a:latin typeface="Arial" panose="020B0604020202020204" pitchFamily="34" charset="0"/>
            </a:endParaRPr>
          </a:p>
        </p:txBody>
      </p:sp>
      <p:cxnSp>
        <p:nvCxnSpPr>
          <p:cNvPr id="4" name="直接连接符 3"/>
          <p:cNvCxnSpPr/>
          <p:nvPr/>
        </p:nvCxnSpPr>
        <p:spPr>
          <a:xfrm>
            <a:off x="2002790" y="2691765"/>
            <a:ext cx="2724785" cy="17145"/>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5" name="直接连接符 2"/>
          <p:cNvCxnSpPr/>
          <p:nvPr/>
        </p:nvCxnSpPr>
        <p:spPr>
          <a:xfrm>
            <a:off x="2002790" y="3060700"/>
            <a:ext cx="2292985" cy="8255"/>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sp>
        <p:nvSpPr>
          <p:cNvPr id="39941" name="椭圆形标注 5"/>
          <p:cNvSpPr/>
          <p:nvPr/>
        </p:nvSpPr>
        <p:spPr>
          <a:xfrm>
            <a:off x="5662613" y="3762375"/>
            <a:ext cx="4643437" cy="3095625"/>
          </a:xfrm>
          <a:prstGeom prst="wedgeEllipseCallout">
            <a:avLst>
              <a:gd name="adj1" fmla="val -78341"/>
              <a:gd name="adj2" fmla="val -77302"/>
            </a:avLst>
          </a:prstGeom>
          <a:blipFill rotWithShape="1">
            <a:blip r:embed="rId2"/>
          </a:blipFill>
          <a:ln w="12700" cap="flat" cmpd="sng">
            <a:solidFill>
              <a:srgbClr val="9494BC"/>
            </a:solidFill>
            <a:prstDash val="solid"/>
            <a:miter/>
            <a:headEnd type="none" w="med" len="med"/>
            <a:tailEnd type="none" w="med" len="med"/>
          </a:ln>
        </p:spPr>
        <p:txBody>
          <a:bodyPr anchor="ctr"/>
          <a:p>
            <a:pPr algn="ctr"/>
            <a:r>
              <a:rPr lang="zh-CN" altLang="en-US" b="1" dirty="0">
                <a:solidFill>
                  <a:srgbClr val="0000FF"/>
                </a:solidFill>
                <a:latin typeface="Arial" panose="020B0604020202020204" pitchFamily="34" charset="0"/>
              </a:rPr>
              <a:t>连用两个设问句，强有力的说明，正是人类利用现代科学技术不断“发明”和“发现”，才使神话中的“呼风唤雨”变为现实，使人类的生活得到了大大的改观，其改变的程度超过了人类历史上百万年的总和，阐明了科学技术对改变人类生活的现实意义。</a:t>
            </a:r>
            <a:endParaRPr lang="zh-CN" altLang="en-US" b="1" dirty="0">
              <a:solidFill>
                <a:srgbClr val="0000FF"/>
              </a:solidFill>
              <a:latin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7892" name="内容占位符 2"/>
          <p:cNvPicPr>
            <a:picLocks noGrp="1" noChangeAspect="1"/>
          </p:cNvPicPr>
          <p:nvPr>
            <p:ph idx="1"/>
          </p:nvPr>
        </p:nvPicPr>
        <p:blipFill>
          <a:blip r:embed="rId1"/>
          <a:stretch>
            <a:fillRect/>
          </a:stretch>
        </p:blipFill>
        <p:spPr>
          <a:xfrm>
            <a:off x="1524000" y="0"/>
            <a:ext cx="4500563" cy="6858000"/>
          </a:xfrm>
        </p:spPr>
      </p:pic>
      <p:sp>
        <p:nvSpPr>
          <p:cNvPr id="18" name="圆角矩形标注 17"/>
          <p:cNvSpPr/>
          <p:nvPr/>
        </p:nvSpPr>
        <p:spPr>
          <a:xfrm>
            <a:off x="6661150" y="111443"/>
            <a:ext cx="3663950" cy="820738"/>
          </a:xfrm>
          <a:prstGeom prst="wedgeRoundRectCallout">
            <a:avLst>
              <a:gd name="adj1" fmla="val -118110"/>
              <a:gd name="adj2" fmla="val -5551"/>
              <a:gd name="adj3" fmla="val 16667"/>
            </a:avLst>
          </a:prstGeom>
          <a:blipFill>
            <a:blip r:embed="rId2"/>
            <a:tile tx="0" ty="0" sx="100000" sy="100000" flip="none" algn="tl"/>
          </a:blipFill>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a:r>
              <a:rPr lang="zh-CN" altLang="en-US" sz="2400" b="1" dirty="0">
                <a:solidFill>
                  <a:srgbClr val="0000FF"/>
                </a:solidFill>
                <a:latin typeface="Arial" panose="020B0604020202020204" pitchFamily="34" charset="0"/>
              </a:rPr>
              <a:t>引用岑参的诗句，说明了什么？</a:t>
            </a:r>
            <a:endParaRPr lang="zh-CN" altLang="en-US" sz="2400" b="1" dirty="0">
              <a:solidFill>
                <a:srgbClr val="0000FF"/>
              </a:solidFill>
              <a:latin typeface="Arial" panose="020B0604020202020204" pitchFamily="34" charset="0"/>
            </a:endParaRPr>
          </a:p>
        </p:txBody>
      </p:sp>
      <p:cxnSp>
        <p:nvCxnSpPr>
          <p:cNvPr id="12" name="直接连接符 11"/>
          <p:cNvCxnSpPr/>
          <p:nvPr/>
        </p:nvCxnSpPr>
        <p:spPr>
          <a:xfrm>
            <a:off x="4128453" y="833438"/>
            <a:ext cx="1441450" cy="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 name="直接连接符 1"/>
          <p:cNvCxnSpPr/>
          <p:nvPr/>
        </p:nvCxnSpPr>
        <p:spPr>
          <a:xfrm flipV="1">
            <a:off x="2711450" y="1112520"/>
            <a:ext cx="1067435" cy="12065"/>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sp>
        <p:nvSpPr>
          <p:cNvPr id="39947" name="圆角矩形标注 17"/>
          <p:cNvSpPr/>
          <p:nvPr/>
        </p:nvSpPr>
        <p:spPr>
          <a:xfrm>
            <a:off x="6271895" y="2349183"/>
            <a:ext cx="3960813" cy="1008062"/>
          </a:xfrm>
          <a:prstGeom prst="wedgeRoundRectCallout">
            <a:avLst>
              <a:gd name="adj1" fmla="val -72589"/>
              <a:gd name="adj2" fmla="val -196236"/>
              <a:gd name="adj3" fmla="val 16667"/>
            </a:avLst>
          </a:prstGeom>
          <a:blipFill rotWithShape="1">
            <a:blip r:embed="rId2"/>
          </a:blipFill>
          <a:ln w="12700" cap="flat" cmpd="sng">
            <a:solidFill>
              <a:srgbClr val="9494BC"/>
            </a:solidFill>
            <a:prstDash val="solid"/>
            <a:miter/>
            <a:headEnd type="none" w="med" len="med"/>
            <a:tailEnd type="none" w="med" len="med"/>
          </a:ln>
        </p:spPr>
        <p:txBody>
          <a:bodyPr anchor="ctr"/>
          <a:p>
            <a:pPr algn="ctr"/>
            <a:r>
              <a:rPr lang="zh-CN" altLang="en-US" b="1" dirty="0">
                <a:solidFill>
                  <a:srgbClr val="0000FF"/>
                </a:solidFill>
                <a:latin typeface="Arial" panose="020B0604020202020204" pitchFamily="34" charset="0"/>
              </a:rPr>
              <a:t>指现代科学成就技术发展之快，是人们始料未及的，给人们带来惊喜。</a:t>
            </a:r>
            <a:endParaRPr lang="zh-CN" altLang="en-US" b="1" dirty="0">
              <a:solidFill>
                <a:srgbClr val="0000FF"/>
              </a:solidFill>
              <a:latin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7892" name="内容占位符 2"/>
          <p:cNvPicPr>
            <a:picLocks noGrp="1" noChangeAspect="1"/>
          </p:cNvPicPr>
          <p:nvPr>
            <p:ph idx="1"/>
          </p:nvPr>
        </p:nvPicPr>
        <p:blipFill>
          <a:blip r:embed="rId1"/>
          <a:stretch>
            <a:fillRect/>
          </a:stretch>
        </p:blipFill>
        <p:spPr>
          <a:xfrm>
            <a:off x="1541145" y="0"/>
            <a:ext cx="4500563" cy="6858000"/>
          </a:xfrm>
        </p:spPr>
      </p:pic>
      <p:sp>
        <p:nvSpPr>
          <p:cNvPr id="3" name="右大括号 2"/>
          <p:cNvSpPr/>
          <p:nvPr/>
        </p:nvSpPr>
        <p:spPr>
          <a:xfrm>
            <a:off x="6024880" y="1494790"/>
            <a:ext cx="339725" cy="1511300"/>
          </a:xfrm>
          <a:prstGeom prst="rightBrace">
            <a:avLst/>
          </a:prstGeom>
          <a:ln>
            <a:solidFill>
              <a:srgbClr val="FF33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uLnTx/>
              <a:uFillTx/>
              <a:latin typeface="+mn-lt"/>
              <a:ea typeface="+mn-ea"/>
              <a:cs typeface="+mn-cs"/>
            </a:endParaRPr>
          </a:p>
        </p:txBody>
      </p:sp>
      <p:sp>
        <p:nvSpPr>
          <p:cNvPr id="15372" name="横卷形 15371"/>
          <p:cNvSpPr/>
          <p:nvPr/>
        </p:nvSpPr>
        <p:spPr>
          <a:xfrm>
            <a:off x="6248400" y="0"/>
            <a:ext cx="4267200" cy="3141663"/>
          </a:xfrm>
          <a:prstGeom prst="horizontalScroll">
            <a:avLst>
              <a:gd name="adj" fmla="val 6153"/>
            </a:avLst>
          </a:prstGeom>
          <a:solidFill>
            <a:schemeClr val="accent1"/>
          </a:solidFill>
          <a:ln w="9525" cap="flat" cmpd="sng">
            <a:solidFill>
              <a:schemeClr val="tx1"/>
            </a:solidFill>
            <a:prstDash val="solid"/>
            <a:headEnd type="none" w="med" len="med"/>
            <a:tailEnd type="none" w="med" len="med"/>
          </a:ln>
        </p:spPr>
        <p:txBody>
          <a:bodyPr wrap="none" anchor="ctr"/>
          <a:p>
            <a:pPr>
              <a:buFontTx/>
            </a:pPr>
            <a:r>
              <a:rPr lang="zh-CN" altLang="en-US" sz="2400" b="1" dirty="0">
                <a:solidFill>
                  <a:schemeClr val="bg1"/>
                </a:solidFill>
                <a:latin typeface="Arial" panose="020B0604020202020204" pitchFamily="34" charset="0"/>
              </a:rPr>
              <a:t>第</a:t>
            </a:r>
            <a:r>
              <a:rPr lang="en-US" altLang="zh-CN" sz="2400" b="1">
                <a:solidFill>
                  <a:schemeClr val="bg1"/>
                </a:solidFill>
                <a:latin typeface="Arial" panose="020B0604020202020204" pitchFamily="34" charset="0"/>
              </a:rPr>
              <a:t>3</a:t>
            </a:r>
            <a:r>
              <a:rPr lang="zh-CN" altLang="en-US" sz="2400" b="1" dirty="0">
                <a:solidFill>
                  <a:schemeClr val="bg1"/>
                </a:solidFill>
                <a:latin typeface="Arial" panose="020B0604020202020204" pitchFamily="34" charset="0"/>
              </a:rPr>
              <a:t>、</a:t>
            </a:r>
            <a:r>
              <a:rPr lang="en-US" altLang="zh-CN" sz="2400" b="1">
                <a:solidFill>
                  <a:schemeClr val="bg1"/>
                </a:solidFill>
                <a:latin typeface="Arial" panose="020B0604020202020204" pitchFamily="34" charset="0"/>
              </a:rPr>
              <a:t>4</a:t>
            </a:r>
            <a:r>
              <a:rPr lang="zh-CN" altLang="en-US" sz="2400" b="1" dirty="0">
                <a:solidFill>
                  <a:schemeClr val="bg1"/>
                </a:solidFill>
                <a:latin typeface="Arial" panose="020B0604020202020204" pitchFamily="34" charset="0"/>
              </a:rPr>
              <a:t>自然段是文章的重点</a:t>
            </a:r>
            <a:endParaRPr lang="zh-CN" altLang="en-US" sz="2400" b="1" dirty="0">
              <a:solidFill>
                <a:schemeClr val="bg1"/>
              </a:solidFill>
              <a:latin typeface="Arial" panose="020B0604020202020204" pitchFamily="34" charset="0"/>
            </a:endParaRPr>
          </a:p>
          <a:p>
            <a:pPr>
              <a:buFontTx/>
            </a:pPr>
            <a:r>
              <a:rPr lang="zh-CN" altLang="en-US" sz="2400" b="1" dirty="0">
                <a:solidFill>
                  <a:schemeClr val="bg1"/>
                </a:solidFill>
                <a:latin typeface="Arial" panose="020B0604020202020204" pitchFamily="34" charset="0"/>
              </a:rPr>
              <a:t>段，作者运用对比的方法，</a:t>
            </a:r>
            <a:endParaRPr lang="zh-CN" altLang="en-US" sz="2400" b="1" dirty="0">
              <a:solidFill>
                <a:schemeClr val="bg1"/>
              </a:solidFill>
              <a:latin typeface="Arial" panose="020B0604020202020204" pitchFamily="34" charset="0"/>
            </a:endParaRPr>
          </a:p>
          <a:p>
            <a:pPr>
              <a:buFontTx/>
            </a:pPr>
            <a:r>
              <a:rPr lang="zh-CN" altLang="en-US" sz="2400" b="1" dirty="0">
                <a:solidFill>
                  <a:schemeClr val="bg1"/>
                </a:solidFill>
                <a:latin typeface="Arial" panose="020B0604020202020204" pitchFamily="34" charset="0"/>
              </a:rPr>
              <a:t>列举具体事例巧妙地揭示了</a:t>
            </a:r>
            <a:endParaRPr lang="zh-CN" altLang="en-US" sz="2400" b="1" dirty="0">
              <a:solidFill>
                <a:schemeClr val="bg1"/>
              </a:solidFill>
              <a:latin typeface="Arial" panose="020B0604020202020204" pitchFamily="34" charset="0"/>
            </a:endParaRPr>
          </a:p>
          <a:p>
            <a:pPr>
              <a:buFontTx/>
            </a:pPr>
            <a:r>
              <a:rPr lang="zh-CN" altLang="en-US" sz="2400" b="1" dirty="0">
                <a:solidFill>
                  <a:schemeClr val="bg1"/>
                </a:solidFill>
                <a:latin typeface="Arial" panose="020B0604020202020204" pitchFamily="34" charset="0"/>
              </a:rPr>
              <a:t>科学技术对人类生活的意义：</a:t>
            </a:r>
            <a:endParaRPr lang="zh-CN" altLang="en-US" sz="2400" b="1" dirty="0">
              <a:solidFill>
                <a:schemeClr val="bg1"/>
              </a:solidFill>
              <a:latin typeface="Arial" panose="020B0604020202020204" pitchFamily="34" charset="0"/>
            </a:endParaRPr>
          </a:p>
          <a:p>
            <a:pPr>
              <a:buFontTx/>
            </a:pPr>
            <a:r>
              <a:rPr lang="zh-CN" altLang="en-US" sz="2400" b="1" dirty="0">
                <a:solidFill>
                  <a:schemeClr val="bg1"/>
                </a:solidFill>
                <a:latin typeface="Arial" panose="020B0604020202020204" pitchFamily="34" charset="0"/>
              </a:rPr>
              <a:t>没有科学技术，人类只能顺</a:t>
            </a:r>
            <a:endParaRPr lang="zh-CN" altLang="en-US" sz="2400" b="1" dirty="0">
              <a:solidFill>
                <a:schemeClr val="bg1"/>
              </a:solidFill>
              <a:latin typeface="Arial" panose="020B0604020202020204" pitchFamily="34" charset="0"/>
            </a:endParaRPr>
          </a:p>
          <a:p>
            <a:pPr>
              <a:buFontTx/>
            </a:pPr>
            <a:r>
              <a:rPr lang="zh-CN" altLang="en-US" sz="2400" b="1" dirty="0">
                <a:solidFill>
                  <a:schemeClr val="bg1"/>
                </a:solidFill>
                <a:latin typeface="Arial" panose="020B0604020202020204" pitchFamily="34" charset="0"/>
              </a:rPr>
              <a:t>其自然。</a:t>
            </a:r>
            <a:endParaRPr lang="zh-CN" altLang="en-US" sz="2400" b="1" dirty="0">
              <a:solidFill>
                <a:schemeClr val="bg1"/>
              </a:solidFill>
              <a:latin typeface="Arial" panose="020B0604020202020204" pitchFamily="34" charset="0"/>
            </a:endParaRPr>
          </a:p>
        </p:txBody>
      </p:sp>
      <p:cxnSp>
        <p:nvCxnSpPr>
          <p:cNvPr id="4" name="直接连接符 3"/>
          <p:cNvCxnSpPr/>
          <p:nvPr/>
        </p:nvCxnSpPr>
        <p:spPr>
          <a:xfrm>
            <a:off x="3648075" y="4220845"/>
            <a:ext cx="1943735" cy="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2783840" y="4560570"/>
            <a:ext cx="2376805" cy="2032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6" name="直接连接符 3"/>
          <p:cNvCxnSpPr/>
          <p:nvPr/>
        </p:nvCxnSpPr>
        <p:spPr>
          <a:xfrm>
            <a:off x="2783840" y="5805170"/>
            <a:ext cx="2663825" cy="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7" name="直接连接符 3"/>
          <p:cNvCxnSpPr/>
          <p:nvPr/>
        </p:nvCxnSpPr>
        <p:spPr>
          <a:xfrm>
            <a:off x="2711450" y="6093460"/>
            <a:ext cx="2160270" cy="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8" name="直接连接符 3"/>
          <p:cNvCxnSpPr/>
          <p:nvPr/>
        </p:nvCxnSpPr>
        <p:spPr>
          <a:xfrm flipV="1">
            <a:off x="5055870" y="5441315"/>
            <a:ext cx="648970" cy="635"/>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sp>
        <p:nvSpPr>
          <p:cNvPr id="15366" name="圆角矩形标注 9"/>
          <p:cNvSpPr/>
          <p:nvPr/>
        </p:nvSpPr>
        <p:spPr>
          <a:xfrm>
            <a:off x="6134735" y="4466590"/>
            <a:ext cx="4176395" cy="600710"/>
          </a:xfrm>
          <a:prstGeom prst="wedgeRoundRectCallout">
            <a:avLst>
              <a:gd name="adj1" fmla="val -67834"/>
              <a:gd name="adj2" fmla="val -84672"/>
              <a:gd name="adj3" fmla="val 16667"/>
            </a:avLst>
          </a:prstGeom>
          <a:blipFill rotWithShape="1">
            <a:blip r:embed="rId2"/>
          </a:blipFill>
          <a:ln w="12700" cap="flat" cmpd="sng">
            <a:solidFill>
              <a:srgbClr val="9494BC"/>
            </a:solidFill>
            <a:prstDash val="solid"/>
            <a:miter/>
            <a:headEnd type="none" w="med" len="med"/>
            <a:tailEnd type="none" w="med" len="med"/>
          </a:ln>
        </p:spPr>
        <p:txBody>
          <a:bodyPr anchor="ctr"/>
          <a:p>
            <a:pPr algn="ctr"/>
            <a:r>
              <a:rPr lang="zh-CN" altLang="en-US" sz="2400" b="1" dirty="0">
                <a:solidFill>
                  <a:srgbClr val="0000FF"/>
                </a:solidFill>
                <a:latin typeface="Arial" panose="020B0604020202020204" pitchFamily="34" charset="0"/>
              </a:rPr>
              <a:t>此处引用名言，点明主旨。</a:t>
            </a:r>
            <a:endParaRPr lang="zh-CN" altLang="en-US" sz="2400" b="1" dirty="0">
              <a:solidFill>
                <a:srgbClr val="0000FF"/>
              </a:solidFill>
              <a:latin typeface="Arial" panose="020B0604020202020204" pitchFamily="34" charset="0"/>
            </a:endParaRPr>
          </a:p>
        </p:txBody>
      </p:sp>
      <p:sp>
        <p:nvSpPr>
          <p:cNvPr id="9" name="TextBox 11"/>
          <p:cNvSpPr txBox="1"/>
          <p:nvPr/>
        </p:nvSpPr>
        <p:spPr>
          <a:xfrm>
            <a:off x="6041708" y="5657850"/>
            <a:ext cx="3941763" cy="1188720"/>
          </a:xfrm>
          <a:prstGeom prst="rect">
            <a:avLst/>
          </a:prstGeom>
          <a:blipFill>
            <a:blip r:embed="rId2"/>
            <a:tile tx="0" ty="0" sx="100000" sy="100000" flip="none" algn="tl"/>
          </a:blipFill>
          <a:ln>
            <a:solidFill>
              <a:srgbClr val="0000FF"/>
            </a:solidFill>
          </a:ln>
        </p:spPr>
        <p:style>
          <a:lnRef idx="2">
            <a:schemeClr val="accent6"/>
          </a:lnRef>
          <a:fillRef idx="1">
            <a:schemeClr val="lt1"/>
          </a:fillRef>
          <a:effectRef idx="0">
            <a:schemeClr val="accent6"/>
          </a:effectRef>
          <a:fontRef idx="minor">
            <a:schemeClr val="dk1"/>
          </a:fontRef>
        </p:style>
        <p:txBody>
          <a:bodyPr wrap="square" rtlCol="0">
            <a:spAutoFit/>
          </a:bodyP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r>
              <a:rPr lang="zh-CN" altLang="en-US" sz="2400" b="1" dirty="0">
                <a:solidFill>
                  <a:srgbClr val="000000"/>
                </a:solidFill>
                <a:latin typeface="Arial" panose="020B0604020202020204" pitchFamily="34" charset="0"/>
              </a:rPr>
              <a:t>引导学生畅想一下未来科技发展的空间。培养学生热爱科学的情感。</a:t>
            </a:r>
            <a:endParaRPr lang="zh-CN" altLang="en-US" sz="2400" b="1" dirty="0">
              <a:solidFill>
                <a:srgbClr val="000000"/>
              </a:solidFill>
              <a:latin typeface="Arial" panose="020B0604020202020204" pitchFamily="34" charset="0"/>
            </a:endParaRPr>
          </a:p>
        </p:txBody>
      </p:sp>
      <p:cxnSp>
        <p:nvCxnSpPr>
          <p:cNvPr id="14" name="直接连接符 13"/>
          <p:cNvCxnSpPr/>
          <p:nvPr/>
        </p:nvCxnSpPr>
        <p:spPr>
          <a:xfrm>
            <a:off x="4932680" y="5805170"/>
            <a:ext cx="1019175" cy="360045"/>
          </a:xfrm>
          <a:prstGeom prst="line">
            <a:avLst/>
          </a:prstGeom>
        </p:spPr>
        <p:style>
          <a:lnRef idx="1">
            <a:schemeClr val="accent4"/>
          </a:lnRef>
          <a:fillRef idx="0">
            <a:schemeClr val="accent4"/>
          </a:fillRef>
          <a:effectRef idx="0">
            <a:schemeClr val="accent4"/>
          </a:effectRef>
          <a:fontRef idx="minor">
            <a:schemeClr val="tx1"/>
          </a:fontRef>
        </p:style>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标题 2"/>
          <p:cNvSpPr>
            <a:spLocks noGrp="1"/>
          </p:cNvSpPr>
          <p:nvPr>
            <p:ph type="title"/>
          </p:nvPr>
        </p:nvSpPr>
        <p:spPr/>
        <p:txBody>
          <a:bodyPr/>
          <a:p>
            <a:endParaRPr lang="zh-CN" altLang="en-US"/>
          </a:p>
        </p:txBody>
      </p:sp>
      <p:pic>
        <p:nvPicPr>
          <p:cNvPr id="7" name="图片 6" descr="9.jpg"/>
          <p:cNvPicPr>
            <a:picLocks noChangeAspect="1"/>
          </p:cNvPicPr>
          <p:nvPr/>
        </p:nvPicPr>
        <p:blipFill>
          <a:blip r:embed="rId2" cstate="print">
            <a:lum bright="10000"/>
          </a:blip>
          <a:srcRect l="9034" t="68528" r="75125" b="22889"/>
          <a:stretch>
            <a:fillRect/>
          </a:stretch>
        </p:blipFill>
        <p:spPr bwMode="auto">
          <a:xfrm>
            <a:off x="5702107" y="4249223"/>
            <a:ext cx="3062066" cy="1872208"/>
          </a:xfrm>
          <a:prstGeom prst="rect">
            <a:avLst/>
          </a:prstGeom>
          <a:noFill/>
          <a:ln w="9525">
            <a:noFill/>
            <a:miter lim="800000"/>
            <a:headEnd/>
            <a:tailEnd/>
          </a:ln>
          <a:effectLst>
            <a:outerShdw dist="139700" dir="2700000" algn="tl" rotWithShape="0">
              <a:srgbClr val="333333">
                <a:alpha val="64999"/>
              </a:srgbClr>
            </a:outerShdw>
          </a:effectLst>
        </p:spPr>
      </p:pic>
      <p:sp>
        <p:nvSpPr>
          <p:cNvPr id="40963" name="内容占位符 2"/>
          <p:cNvSpPr>
            <a:spLocks noGrp="1"/>
          </p:cNvSpPr>
          <p:nvPr>
            <p:ph idx="1"/>
          </p:nvPr>
        </p:nvSpPr>
        <p:spPr>
          <a:xfrm>
            <a:off x="3889967" y="734703"/>
            <a:ext cx="10852237" cy="5388907"/>
          </a:xfrm>
        </p:spPr>
        <p:txBody>
          <a:bodyPr/>
          <a:lstStyle/>
          <a:p>
            <a:pPr>
              <a:buFont typeface="Arial" panose="020B0604020202020204" pitchFamily="34" charset="0"/>
              <a:buNone/>
            </a:pPr>
            <a:r>
              <a:rPr lang="zh-CN" altLang="zh-CN" sz="3200" b="1" dirty="0">
                <a:latin typeface="微软雅黑" panose="020B0503020204020204" charset="-122"/>
                <a:ea typeface="微软雅黑" panose="020B0503020204020204" charset="-122"/>
                <a:cs typeface="微软雅黑" panose="020B0503020204020204" charset="-122"/>
              </a:rPr>
              <a:t>学习伙伴提出的问题</a:t>
            </a:r>
            <a:r>
              <a:rPr lang="en-US" altLang="zh-CN" sz="3200" b="1" dirty="0">
                <a:latin typeface="微软雅黑" panose="020B0503020204020204" charset="-122"/>
                <a:ea typeface="微软雅黑" panose="020B0503020204020204" charset="-122"/>
                <a:cs typeface="微软雅黑" panose="020B0503020204020204" charset="-122"/>
              </a:rPr>
              <a:t>——</a:t>
            </a:r>
            <a:endParaRPr lang="en-US" altLang="zh-CN" sz="3200" b="1" dirty="0">
              <a:latin typeface="微软雅黑" panose="020B0503020204020204" charset="-122"/>
              <a:ea typeface="微软雅黑" panose="020B0503020204020204" charset="-122"/>
              <a:cs typeface="微软雅黑" panose="020B0503020204020204" charset="-122"/>
            </a:endParaRPr>
          </a:p>
        </p:txBody>
      </p:sp>
      <p:pic>
        <p:nvPicPr>
          <p:cNvPr id="4" name="图片 3" descr="8.jpg"/>
          <p:cNvPicPr>
            <a:picLocks noChangeAspect="1"/>
          </p:cNvPicPr>
          <p:nvPr/>
        </p:nvPicPr>
        <p:blipFill>
          <a:blip r:embed="rId3" cstate="print"/>
          <a:srcRect l="77310" t="45984" r="6142" b="45739"/>
          <a:stretch>
            <a:fillRect/>
          </a:stretch>
        </p:blipFill>
        <p:spPr bwMode="auto">
          <a:xfrm>
            <a:off x="1391479" y="1988840"/>
            <a:ext cx="2702220" cy="1537164"/>
          </a:xfrm>
          <a:prstGeom prst="rect">
            <a:avLst/>
          </a:prstGeom>
          <a:noFill/>
          <a:ln w="9525">
            <a:noFill/>
            <a:miter lim="800000"/>
            <a:headEnd/>
            <a:tailEnd/>
          </a:ln>
          <a:effectLst>
            <a:outerShdw dist="139700" dir="2700000" algn="tl" rotWithShape="0">
              <a:srgbClr val="333333">
                <a:alpha val="64999"/>
              </a:srgbClr>
            </a:outerShdw>
          </a:effectLst>
        </p:spPr>
      </p:pic>
      <p:pic>
        <p:nvPicPr>
          <p:cNvPr id="5" name="图片 4" descr="8.jpg"/>
          <p:cNvPicPr>
            <a:picLocks noChangeAspect="1"/>
          </p:cNvPicPr>
          <p:nvPr/>
        </p:nvPicPr>
        <p:blipFill>
          <a:blip r:embed="rId3" cstate="print">
            <a:lum bright="10000"/>
          </a:blip>
          <a:srcRect l="78096" t="82131" r="3448" b="6886"/>
          <a:stretch>
            <a:fillRect/>
          </a:stretch>
        </p:blipFill>
        <p:spPr bwMode="auto">
          <a:xfrm>
            <a:off x="3023659" y="3356992"/>
            <a:ext cx="2814433" cy="1728316"/>
          </a:xfrm>
          <a:prstGeom prst="rect">
            <a:avLst/>
          </a:prstGeom>
          <a:noFill/>
          <a:ln w="9525">
            <a:noFill/>
            <a:miter lim="800000"/>
            <a:headEnd/>
            <a:tailEnd/>
          </a:ln>
          <a:effectLst>
            <a:outerShdw dist="139700" dir="2700000" algn="tl" rotWithShape="0">
              <a:srgbClr val="333333">
                <a:alpha val="64999"/>
              </a:srgbClr>
            </a:outerShdw>
          </a:effectLst>
        </p:spPr>
      </p:pic>
      <p:pic>
        <p:nvPicPr>
          <p:cNvPr id="6" name="图片 5" descr="8.jpg"/>
          <p:cNvPicPr>
            <a:picLocks noChangeAspect="1"/>
          </p:cNvPicPr>
          <p:nvPr/>
        </p:nvPicPr>
        <p:blipFill>
          <a:blip r:embed="rId3" cstate="print"/>
          <a:srcRect l="76620" t="29850" r="6401" b="60912"/>
          <a:stretch>
            <a:fillRect/>
          </a:stretch>
        </p:blipFill>
        <p:spPr bwMode="auto">
          <a:xfrm>
            <a:off x="670132" y="268775"/>
            <a:ext cx="2733859" cy="1619757"/>
          </a:xfrm>
          <a:prstGeom prst="rect">
            <a:avLst/>
          </a:prstGeom>
          <a:noFill/>
          <a:ln w="9525">
            <a:noFill/>
            <a:miter lim="800000"/>
            <a:headEnd/>
            <a:tailEnd/>
          </a:ln>
          <a:effectLst>
            <a:outerShdw dist="139700" dir="2700000" algn="tl" rotWithShape="0">
              <a:srgbClr val="333333">
                <a:alpha val="64999"/>
              </a:srgbClr>
            </a:outerShdw>
          </a:effectLst>
        </p:spPr>
      </p:pic>
      <p:sp>
        <p:nvSpPr>
          <p:cNvPr id="40967" name="矩形 8"/>
          <p:cNvSpPr>
            <a:spLocks noChangeArrowheads="1"/>
          </p:cNvSpPr>
          <p:nvPr/>
        </p:nvSpPr>
        <p:spPr bwMode="auto">
          <a:xfrm>
            <a:off x="4448175" y="1557655"/>
            <a:ext cx="7571740" cy="1309370"/>
          </a:xfrm>
          <a:prstGeom prst="rect">
            <a:avLst/>
          </a:prstGeom>
          <a:noFill/>
          <a:ln w="9525">
            <a:noFill/>
            <a:miter lim="800000"/>
          </a:ln>
        </p:spPr>
        <p:txBody>
          <a:bodyPr wrap="square">
            <a:spAutoFit/>
          </a:bodyPr>
          <a:lstStyle/>
          <a:p>
            <a:pPr marL="342900" indent="-342900" eaLnBrk="0" hangingPunct="0">
              <a:spcBef>
                <a:spcPct val="20000"/>
              </a:spcBef>
            </a:pPr>
            <a:r>
              <a:rPr lang="zh-CN" altLang="zh-CN" sz="3600" b="1" dirty="0">
                <a:solidFill>
                  <a:srgbClr val="000000"/>
                </a:solidFill>
                <a:latin typeface="华文中宋" panose="02010600040101010101" charset="-122"/>
                <a:ea typeface="华文中宋" panose="02010600040101010101" charset="-122"/>
              </a:rPr>
              <a:t>帮助学生</a:t>
            </a:r>
            <a:r>
              <a:rPr lang="zh-CN" altLang="zh-CN" sz="3600" b="1" dirty="0">
                <a:solidFill>
                  <a:srgbClr val="C00000"/>
                </a:solidFill>
                <a:latin typeface="华文中宋" panose="02010600040101010101" charset="-122"/>
                <a:ea typeface="华文中宋" panose="02010600040101010101" charset="-122"/>
              </a:rPr>
              <a:t>打开思路</a:t>
            </a:r>
            <a:r>
              <a:rPr lang="zh-CN" altLang="zh-CN" sz="3600" b="1" dirty="0">
                <a:solidFill>
                  <a:srgbClr val="000000"/>
                </a:solidFill>
                <a:latin typeface="华文中宋" panose="02010600040101010101" charset="-122"/>
                <a:ea typeface="华文中宋" panose="02010600040101010101" charset="-122"/>
              </a:rPr>
              <a:t>，</a:t>
            </a:r>
            <a:endParaRPr lang="en-US" altLang="zh-CN" sz="3600" b="1" dirty="0">
              <a:solidFill>
                <a:srgbClr val="000000"/>
              </a:solidFill>
              <a:latin typeface="华文中宋" panose="02010600040101010101" charset="-122"/>
              <a:ea typeface="华文中宋" panose="02010600040101010101" charset="-122"/>
            </a:endParaRPr>
          </a:p>
          <a:p>
            <a:pPr marL="342900" indent="-342900" eaLnBrk="0" hangingPunct="0">
              <a:spcBef>
                <a:spcPct val="20000"/>
              </a:spcBef>
            </a:pPr>
            <a:r>
              <a:rPr lang="zh-CN" altLang="zh-CN" sz="3600" b="1" dirty="0">
                <a:solidFill>
                  <a:srgbClr val="000000"/>
                </a:solidFill>
                <a:latin typeface="华文中宋" panose="02010600040101010101" charset="-122"/>
                <a:ea typeface="华文中宋" panose="02010600040101010101" charset="-122"/>
              </a:rPr>
              <a:t>从</a:t>
            </a:r>
            <a:r>
              <a:rPr lang="zh-CN" altLang="zh-CN" sz="3600" b="1" dirty="0">
                <a:solidFill>
                  <a:srgbClr val="C00000"/>
                </a:solidFill>
                <a:latin typeface="华文中宋" panose="02010600040101010101" charset="-122"/>
                <a:ea typeface="华文中宋" panose="02010600040101010101" charset="-122"/>
              </a:rPr>
              <a:t>多角度</a:t>
            </a:r>
            <a:r>
              <a:rPr lang="zh-CN" altLang="zh-CN" sz="3600" b="1" dirty="0">
                <a:solidFill>
                  <a:srgbClr val="000000"/>
                </a:solidFill>
                <a:latin typeface="华文中宋" panose="02010600040101010101" charset="-122"/>
                <a:ea typeface="华文中宋" panose="02010600040101010101" charset="-122"/>
              </a:rPr>
              <a:t>去提问，提出</a:t>
            </a:r>
            <a:r>
              <a:rPr lang="zh-CN" altLang="zh-CN" sz="3600" b="1" dirty="0">
                <a:solidFill>
                  <a:srgbClr val="C00000"/>
                </a:solidFill>
                <a:latin typeface="华文中宋" panose="02010600040101010101" charset="-122"/>
                <a:ea typeface="华文中宋" panose="02010600040101010101" charset="-122"/>
              </a:rPr>
              <a:t>更多</a:t>
            </a:r>
            <a:r>
              <a:rPr lang="zh-CN" altLang="zh-CN" sz="3600" b="1" dirty="0">
                <a:solidFill>
                  <a:srgbClr val="000000"/>
                </a:solidFill>
                <a:latin typeface="华文中宋" panose="02010600040101010101" charset="-122"/>
                <a:ea typeface="华文中宋" panose="02010600040101010101" charset="-122"/>
              </a:rPr>
              <a:t>问题。</a:t>
            </a:r>
            <a:endParaRPr lang="zh-CN" altLang="zh-CN" sz="3600" b="1" dirty="0">
              <a:solidFill>
                <a:srgbClr val="000000"/>
              </a:solidFill>
              <a:latin typeface="华文中宋" panose="02010600040101010101" charset="-122"/>
              <a:ea typeface="华文中宋" panose="02010600040101010101" charset="-122"/>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p>
            <a:endParaRPr lang="zh-CN" altLang="en-US"/>
          </a:p>
        </p:txBody>
      </p:sp>
      <p:sp>
        <p:nvSpPr>
          <p:cNvPr id="5" name="内容占位符 4"/>
          <p:cNvSpPr>
            <a:spLocks noGrp="1"/>
          </p:cNvSpPr>
          <p:nvPr>
            <p:ph idx="1"/>
          </p:nvPr>
        </p:nvSpPr>
        <p:spPr/>
        <p:txBody>
          <a:bodyPr/>
          <a:p>
            <a:endParaRPr lang="zh-CN" altLang="en-US"/>
          </a:p>
        </p:txBody>
      </p:sp>
      <p:pic>
        <p:nvPicPr>
          <p:cNvPr id="8" name="图片 3" descr="10.jpg"/>
          <p:cNvPicPr>
            <a:picLocks noChangeAspect="1"/>
          </p:cNvPicPr>
          <p:nvPr/>
        </p:nvPicPr>
        <p:blipFill>
          <a:blip r:embed="rId1" cstate="print">
            <a:lum bright="10000"/>
          </a:blip>
          <a:srcRect l="7353" t="34194" r="7353" b="15069"/>
          <a:stretch>
            <a:fillRect/>
          </a:stretch>
        </p:blipFill>
        <p:spPr bwMode="auto">
          <a:xfrm>
            <a:off x="73660" y="36830"/>
            <a:ext cx="12134215" cy="6591300"/>
          </a:xfrm>
          <a:prstGeom prst="rect">
            <a:avLst/>
          </a:prstGeom>
          <a:ln>
            <a:noFill/>
          </a:ln>
          <a:effectLst>
            <a:outerShdw blurRad="292100" dist="139700" dir="2700000" algn="tl" rotWithShape="0">
              <a:srgbClr val="333333">
                <a:alpha val="65000"/>
              </a:srgbClr>
            </a:outerShdw>
          </a:effectLst>
        </p:spPr>
      </p:pic>
      <p:sp>
        <p:nvSpPr>
          <p:cNvPr id="11" name="矩形 10"/>
          <p:cNvSpPr/>
          <p:nvPr/>
        </p:nvSpPr>
        <p:spPr>
          <a:xfrm>
            <a:off x="8560859" y="1650048"/>
            <a:ext cx="3456517" cy="12239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矩形 11"/>
          <p:cNvSpPr/>
          <p:nvPr/>
        </p:nvSpPr>
        <p:spPr>
          <a:xfrm>
            <a:off x="8704580" y="4512945"/>
            <a:ext cx="3215005" cy="7194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矩形 12"/>
          <p:cNvSpPr/>
          <p:nvPr/>
        </p:nvSpPr>
        <p:spPr>
          <a:xfrm>
            <a:off x="8704582" y="5482274"/>
            <a:ext cx="3168649" cy="649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14" name="直接连接符 13"/>
          <p:cNvCxnSpPr/>
          <p:nvPr/>
        </p:nvCxnSpPr>
        <p:spPr>
          <a:xfrm>
            <a:off x="8064289" y="1240155"/>
            <a:ext cx="2688167"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656667" y="692150"/>
            <a:ext cx="5183717"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41992" name="矩形 18"/>
          <p:cNvSpPr>
            <a:spLocks noChangeArrowheads="1"/>
          </p:cNvSpPr>
          <p:nvPr/>
        </p:nvSpPr>
        <p:spPr bwMode="auto">
          <a:xfrm>
            <a:off x="7399020" y="3110865"/>
            <a:ext cx="4808855" cy="1568450"/>
          </a:xfrm>
          <a:prstGeom prst="rect">
            <a:avLst/>
          </a:prstGeom>
          <a:noFill/>
          <a:ln w="9525">
            <a:noFill/>
            <a:miter lim="800000"/>
          </a:ln>
        </p:spPr>
        <p:txBody>
          <a:bodyPr wrap="square">
            <a:spAutoFit/>
          </a:bodyPr>
          <a:lstStyle/>
          <a:p>
            <a:r>
              <a:rPr lang="zh-CN" altLang="en-US" sz="2400" b="1" dirty="0">
                <a:solidFill>
                  <a:srgbClr val="FF0000"/>
                </a:solidFill>
                <a:latin typeface="黑体" panose="02010609060101010101" charset="-122"/>
                <a:ea typeface="黑体" panose="02010609060101010101" charset="-122"/>
              </a:rPr>
              <a:t>注意：</a:t>
            </a:r>
            <a:endParaRPr lang="en-US" altLang="zh-CN" sz="2400" b="1" dirty="0">
              <a:solidFill>
                <a:srgbClr val="FF0000"/>
              </a:solidFill>
              <a:latin typeface="黑体" panose="02010609060101010101" charset="-122"/>
              <a:ea typeface="黑体" panose="02010609060101010101" charset="-122"/>
            </a:endParaRPr>
          </a:p>
          <a:p>
            <a:r>
              <a:rPr lang="zh-CN" altLang="zh-CN" sz="2400" b="1" dirty="0">
                <a:solidFill>
                  <a:srgbClr val="FF0000"/>
                </a:solidFill>
                <a:latin typeface="黑体" panose="02010609060101010101" charset="-122"/>
                <a:ea typeface="黑体" panose="02010609060101010101" charset="-122"/>
              </a:rPr>
              <a:t>提出的问题对理解文章是否有帮助，</a:t>
            </a:r>
            <a:r>
              <a:rPr lang="en-US" altLang="zh-CN" sz="2400" b="1" dirty="0">
                <a:solidFill>
                  <a:srgbClr val="FF0000"/>
                </a:solidFill>
                <a:latin typeface="黑体" panose="02010609060101010101" charset="-122"/>
                <a:ea typeface="黑体" panose="02010609060101010101" charset="-122"/>
              </a:rPr>
              <a:t> </a:t>
            </a:r>
            <a:endParaRPr lang="en-US" altLang="zh-CN" sz="2400" b="1" dirty="0">
              <a:solidFill>
                <a:srgbClr val="FF0000"/>
              </a:solidFill>
              <a:latin typeface="黑体" panose="02010609060101010101" charset="-122"/>
              <a:ea typeface="黑体" panose="02010609060101010101" charset="-122"/>
            </a:endParaRPr>
          </a:p>
          <a:p>
            <a:r>
              <a:rPr lang="zh-CN" altLang="zh-CN" sz="2400" b="1" dirty="0">
                <a:solidFill>
                  <a:srgbClr val="FF0000"/>
                </a:solidFill>
                <a:latin typeface="黑体" panose="02010609060101010101" charset="-122"/>
                <a:ea typeface="黑体" panose="02010609060101010101" charset="-122"/>
              </a:rPr>
              <a:t>要依据具体的文章来定，不可一概而论</a:t>
            </a:r>
            <a:r>
              <a:rPr lang="zh-CN" altLang="zh-CN" b="1" dirty="0">
                <a:solidFill>
                  <a:srgbClr val="FF0000"/>
                </a:solidFill>
                <a:latin typeface="黑体" panose="02010609060101010101" charset="-122"/>
                <a:ea typeface="黑体" panose="02010609060101010101" charset="-122"/>
              </a:rPr>
              <a:t>。</a:t>
            </a:r>
            <a:endParaRPr lang="zh-CN" altLang="zh-CN" b="1" dirty="0">
              <a:solidFill>
                <a:srgbClr val="FF0000"/>
              </a:solidFill>
              <a:latin typeface="黑体" panose="02010609060101010101" charset="-122"/>
              <a:ea typeface="黑体" panose="02010609060101010101" charset="-122"/>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p>
            <a:endParaRPr lang="zh-CN" altLang="en-US"/>
          </a:p>
        </p:txBody>
      </p:sp>
      <p:sp>
        <p:nvSpPr>
          <p:cNvPr id="5" name="内容占位符 4"/>
          <p:cNvSpPr>
            <a:spLocks noGrp="1"/>
          </p:cNvSpPr>
          <p:nvPr>
            <p:ph idx="1"/>
          </p:nvPr>
        </p:nvSpPr>
        <p:spPr/>
        <p:txBody>
          <a:bodyPr/>
          <a:p>
            <a:endParaRPr lang="zh-CN" altLang="en-US"/>
          </a:p>
        </p:txBody>
      </p:sp>
      <p:sp>
        <p:nvSpPr>
          <p:cNvPr id="57345" name="Text Box 3"/>
          <p:cNvSpPr txBox="1">
            <a:spLocks noChangeArrowheads="1"/>
          </p:cNvSpPr>
          <p:nvPr/>
        </p:nvSpPr>
        <p:spPr bwMode="auto">
          <a:xfrm>
            <a:off x="6671734" y="4132263"/>
            <a:ext cx="4991100" cy="1938992"/>
          </a:xfrm>
          <a:prstGeom prst="rect">
            <a:avLst/>
          </a:prstGeom>
          <a:noFill/>
          <a:ln w="9525">
            <a:solidFill>
              <a:srgbClr val="0000CC"/>
            </a:solidFill>
            <a:miter lim="800000"/>
          </a:ln>
          <a:extLst>
            <a:ext uri="{909E8E84-426E-40DD-AFC4-6F175D3DCCD1}">
              <a14:hiddenFill xmlns:a14="http://schemas.microsoft.com/office/drawing/2010/main">
                <a:solidFill>
                  <a:srgbClr val="FFFFFF"/>
                </a:solidFill>
              </a14:hiddenFill>
            </a:ext>
          </a:extLst>
        </p:spPr>
        <p:txBody>
          <a:bodyPr>
            <a:spAutoFit/>
          </a:bodyPr>
          <a:lstStyle/>
          <a:p>
            <a:r>
              <a:rPr lang="zh-CN" altLang="en-US" sz="2400" b="1">
                <a:solidFill>
                  <a:srgbClr val="FF3300"/>
                </a:solidFill>
              </a:rPr>
              <a:t>教学目标：</a:t>
            </a:r>
            <a:endParaRPr lang="zh-CN" altLang="en-US" sz="2400" b="1">
              <a:solidFill>
                <a:srgbClr val="FF3300"/>
              </a:solidFill>
            </a:endParaRPr>
          </a:p>
          <a:p>
            <a:r>
              <a:rPr lang="zh-CN" altLang="en-US" sz="2400" b="1">
                <a:solidFill>
                  <a:srgbClr val="FF3300"/>
                </a:solidFill>
              </a:rPr>
              <a:t>     </a:t>
            </a:r>
            <a:r>
              <a:rPr lang="en-US" altLang="zh-CN" b="1"/>
              <a:t>1</a:t>
            </a:r>
            <a:r>
              <a:rPr lang="zh-CN" altLang="en-US" b="1"/>
              <a:t>、认识</a:t>
            </a:r>
            <a:r>
              <a:rPr lang="en-US" altLang="zh-CN" b="1"/>
              <a:t>“</a:t>
            </a:r>
            <a:r>
              <a:rPr lang="zh-CN" altLang="en-US" b="1"/>
              <a:t>避、憾</a:t>
            </a:r>
            <a:r>
              <a:rPr lang="en-US" altLang="zh-CN" b="1"/>
              <a:t>”</a:t>
            </a:r>
            <a:r>
              <a:rPr lang="zh-CN" altLang="en-US" b="1"/>
              <a:t>等</a:t>
            </a:r>
            <a:r>
              <a:rPr lang="en-US" altLang="zh-CN" b="1"/>
              <a:t>4</a:t>
            </a:r>
            <a:r>
              <a:rPr lang="zh-CN" altLang="en-US" b="1"/>
              <a:t>个生字，读准多音字</a:t>
            </a:r>
            <a:r>
              <a:rPr lang="en-US" altLang="zh-CN" b="1"/>
              <a:t>“</a:t>
            </a:r>
            <a:r>
              <a:rPr lang="zh-CN" altLang="en-US" b="1"/>
              <a:t>雀</a:t>
            </a:r>
            <a:r>
              <a:rPr lang="en-US" altLang="zh-CN" b="1"/>
              <a:t>”</a:t>
            </a:r>
            <a:r>
              <a:rPr lang="zh-CN" altLang="en-US" b="1"/>
              <a:t>。</a:t>
            </a:r>
            <a:endParaRPr lang="zh-CN" altLang="en-US" b="1"/>
          </a:p>
          <a:p>
            <a:r>
              <a:rPr lang="zh-CN" altLang="en-US" b="1"/>
              <a:t>       </a:t>
            </a:r>
            <a:r>
              <a:rPr lang="en-US" altLang="zh-CN" b="1"/>
              <a:t>2</a:t>
            </a:r>
            <a:r>
              <a:rPr lang="zh-CN" altLang="en-US" b="1"/>
              <a:t>、能在阅读过程中提出自己的问题，并试着分类。</a:t>
            </a:r>
            <a:endParaRPr lang="zh-CN" altLang="en-US" b="1"/>
          </a:p>
          <a:p>
            <a:r>
              <a:rPr lang="zh-CN" altLang="en-US" b="1"/>
              <a:t>      </a:t>
            </a:r>
            <a:r>
              <a:rPr lang="en-US" altLang="zh-CN" b="1"/>
              <a:t>3</a:t>
            </a:r>
            <a:r>
              <a:rPr lang="zh-CN" altLang="en-US" b="1"/>
              <a:t>、能筛选出最值得思考的问题，并试着解决。</a:t>
            </a:r>
            <a:endParaRPr lang="zh-CN" altLang="en-US" b="1"/>
          </a:p>
        </p:txBody>
      </p:sp>
      <p:sp>
        <p:nvSpPr>
          <p:cNvPr id="57346" name="Rectangle 8"/>
          <p:cNvSpPr>
            <a:spLocks noChangeArrowheads="1"/>
          </p:cNvSpPr>
          <p:nvPr/>
        </p:nvSpPr>
        <p:spPr bwMode="auto">
          <a:xfrm>
            <a:off x="5039785" y="2060575"/>
            <a:ext cx="1248833" cy="361950"/>
          </a:xfrm>
          <a:prstGeom prst="rect">
            <a:avLst/>
          </a:prstGeom>
          <a:solidFill>
            <a:schemeClr val="accent1"/>
          </a:solidFill>
          <a:ln w="9525">
            <a:solidFill>
              <a:schemeClr val="tx1"/>
            </a:solidFill>
            <a:miter lim="800000"/>
          </a:ln>
        </p:spPr>
        <p:txBody>
          <a:bodyPr wrap="none" anchor="ctr"/>
          <a:lstStyle/>
          <a:p>
            <a:pPr algn="ctr"/>
            <a:r>
              <a:rPr lang="zh-CN" altLang="en-US"/>
              <a:t>学习要求</a:t>
            </a:r>
            <a:endParaRPr lang="zh-CN" altLang="en-US"/>
          </a:p>
        </p:txBody>
      </p:sp>
      <p:sp>
        <p:nvSpPr>
          <p:cNvPr id="57347" name="AutoShape 9"/>
          <p:cNvSpPr>
            <a:spLocks noChangeArrowheads="1"/>
          </p:cNvSpPr>
          <p:nvPr/>
        </p:nvSpPr>
        <p:spPr bwMode="auto">
          <a:xfrm>
            <a:off x="5520267" y="1628775"/>
            <a:ext cx="383117" cy="431800"/>
          </a:xfrm>
          <a:prstGeom prst="downArrow">
            <a:avLst>
              <a:gd name="adj1" fmla="val 50000"/>
              <a:gd name="adj2" fmla="val 37562"/>
            </a:avLst>
          </a:prstGeom>
          <a:solidFill>
            <a:srgbClr val="FF0000"/>
          </a:solidFill>
          <a:ln w="9525">
            <a:solidFill>
              <a:schemeClr val="tx1"/>
            </a:solidFill>
            <a:miter lim="800000"/>
          </a:ln>
        </p:spPr>
        <p:txBody>
          <a:bodyPr vert="eaVert" wrap="none" anchor="ctr"/>
          <a:lstStyle/>
          <a:p>
            <a:endParaRPr lang="zh-CN" altLang="en-US"/>
          </a:p>
        </p:txBody>
      </p:sp>
      <p:pic>
        <p:nvPicPr>
          <p:cNvPr id="57348"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0639"/>
            <a:ext cx="6671733" cy="672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文本框 99"/>
          <p:cNvSpPr txBox="1">
            <a:spLocks noChangeArrowheads="1"/>
          </p:cNvSpPr>
          <p:nvPr/>
        </p:nvSpPr>
        <p:spPr bwMode="auto">
          <a:xfrm>
            <a:off x="6671734" y="692150"/>
            <a:ext cx="5274733"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048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b="1">
                <a:solidFill>
                  <a:srgbClr val="FF3300"/>
                </a:solidFill>
              </a:rPr>
              <a:t>教学分析：</a:t>
            </a:r>
            <a:r>
              <a:rPr lang="zh-CN" altLang="zh-CN">
                <a:solidFill>
                  <a:srgbClr val="000000"/>
                </a:solidFill>
                <a:latin typeface="宋体" panose="02010600030101010101" pitchFamily="2" charset="-122"/>
              </a:rPr>
              <a:t>《蝴蝶的家》这是一篇言辞优美的散文，作者构思独特，以问题和思索为线，以雨天为蝴蝶躲藏在哪里而着急的情感贯穿，真切地表达了作者对幼小生灵的关爱之情。</a:t>
            </a:r>
            <a:r>
              <a:rPr lang="en-US" altLang="zh-CN">
                <a:solidFill>
                  <a:srgbClr val="000000"/>
                </a:solidFill>
                <a:latin typeface="宋体" panose="02010600030101010101" pitchFamily="2" charset="-122"/>
              </a:rPr>
              <a:t> </a:t>
            </a:r>
            <a:r>
              <a:rPr lang="zh-CN" altLang="zh-CN">
                <a:solidFill>
                  <a:srgbClr val="000000"/>
                </a:solidFill>
                <a:latin typeface="宋体" panose="02010600030101010101" pitchFamily="2" charset="-122"/>
              </a:rPr>
              <a:t>教学时，要培养学生善于思考、有乐观、积极的生活态度；爱科学、探索科学奥秘和勇于创新的科学精神。</a:t>
            </a:r>
            <a:endParaRPr lang="zh-CN" altLang="en-US">
              <a:latin typeface="宋体" panose="02010600030101010101" pitchFamily="2" charset="-122"/>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标题 3"/>
          <p:cNvSpPr>
            <a:spLocks noGrp="1"/>
          </p:cNvSpPr>
          <p:nvPr>
            <p:ph type="title"/>
          </p:nvPr>
        </p:nvSpPr>
        <p:spPr/>
        <p:txBody>
          <a:bodyPr/>
          <a:p>
            <a:endParaRPr lang="zh-CN" altLang="en-US"/>
          </a:p>
        </p:txBody>
      </p:sp>
      <p:sp>
        <p:nvSpPr>
          <p:cNvPr id="58369" name="Text Box 3"/>
          <p:cNvSpPr txBox="1">
            <a:spLocks noChangeArrowheads="1"/>
          </p:cNvSpPr>
          <p:nvPr/>
        </p:nvSpPr>
        <p:spPr bwMode="auto">
          <a:xfrm>
            <a:off x="6385984" y="3959225"/>
            <a:ext cx="5469467" cy="1791260"/>
          </a:xfrm>
          <a:prstGeom prst="rect">
            <a:avLst/>
          </a:prstGeom>
          <a:noFill/>
          <a:ln w="9525">
            <a:solidFill>
              <a:srgbClr val="0000CC"/>
            </a:solidFill>
            <a:miter lim="800000"/>
          </a:ln>
          <a:extLst>
            <a:ext uri="{909E8E84-426E-40DD-AFC4-6F175D3DCCD1}">
              <a14:hiddenFill xmlns:a14="http://schemas.microsoft.com/office/drawing/2010/main">
                <a:solidFill>
                  <a:srgbClr val="FFFFFF"/>
                </a:solidFill>
              </a14:hiddenFill>
            </a:ext>
          </a:extLst>
        </p:spPr>
        <p:txBody>
          <a:bodyPr>
            <a:spAutoFit/>
          </a:bodyPr>
          <a:lstStyle/>
          <a:p>
            <a:pPr>
              <a:lnSpc>
                <a:spcPct val="115000"/>
              </a:lnSpc>
            </a:pPr>
            <a:r>
              <a:rPr lang="zh-CN" altLang="en-US" sz="2400" b="1">
                <a:solidFill>
                  <a:srgbClr val="FF3300"/>
                </a:solidFill>
              </a:rPr>
              <a:t>教学建议：</a:t>
            </a:r>
            <a:endParaRPr lang="zh-CN" altLang="en-US" sz="2400" b="1">
              <a:solidFill>
                <a:srgbClr val="FF3300"/>
              </a:solidFill>
            </a:endParaRPr>
          </a:p>
          <a:p>
            <a:pPr>
              <a:lnSpc>
                <a:spcPct val="115000"/>
              </a:lnSpc>
            </a:pPr>
            <a:r>
              <a:rPr lang="en-US" altLang="zh-CN" b="1">
                <a:solidFill>
                  <a:srgbClr val="FF3300"/>
                </a:solidFill>
              </a:rPr>
              <a:t>1</a:t>
            </a:r>
            <a:r>
              <a:rPr lang="zh-CN" altLang="en-US" b="1">
                <a:solidFill>
                  <a:srgbClr val="FF3300"/>
                </a:solidFill>
              </a:rPr>
              <a:t>、梳理提问方法，鼓励自主提问。</a:t>
            </a:r>
            <a:endParaRPr lang="zh-CN" altLang="en-US" b="1">
              <a:solidFill>
                <a:srgbClr val="FF3300"/>
              </a:solidFill>
            </a:endParaRPr>
          </a:p>
          <a:p>
            <a:pPr>
              <a:lnSpc>
                <a:spcPct val="115000"/>
              </a:lnSpc>
            </a:pPr>
            <a:r>
              <a:rPr lang="en-US" altLang="zh-CN" b="1">
                <a:solidFill>
                  <a:srgbClr val="FF3300"/>
                </a:solidFill>
              </a:rPr>
              <a:t>2</a:t>
            </a:r>
            <a:r>
              <a:rPr lang="zh-CN" altLang="en-US" b="1">
                <a:solidFill>
                  <a:srgbClr val="FF3300"/>
                </a:solidFill>
              </a:rPr>
              <a:t>、给问题分类，进一步丰富问题。</a:t>
            </a:r>
            <a:endParaRPr lang="zh-CN" altLang="en-US" b="1">
              <a:solidFill>
                <a:srgbClr val="FF3300"/>
              </a:solidFill>
            </a:endParaRPr>
          </a:p>
          <a:p>
            <a:pPr>
              <a:lnSpc>
                <a:spcPct val="115000"/>
              </a:lnSpc>
            </a:pPr>
            <a:r>
              <a:rPr lang="en-US" altLang="zh-CN" b="1">
                <a:solidFill>
                  <a:srgbClr val="FF3300"/>
                </a:solidFill>
              </a:rPr>
              <a:t>3</a:t>
            </a:r>
            <a:r>
              <a:rPr lang="zh-CN" altLang="en-US" b="1">
                <a:solidFill>
                  <a:srgbClr val="FF3300"/>
                </a:solidFill>
              </a:rPr>
              <a:t>、筛选出有助于理解课文的问题，尝试解决。</a:t>
            </a:r>
            <a:endParaRPr lang="zh-CN" altLang="en-US" b="1">
              <a:solidFill>
                <a:srgbClr val="FF3300"/>
              </a:solidFill>
            </a:endParaRPr>
          </a:p>
          <a:p>
            <a:pPr>
              <a:lnSpc>
                <a:spcPct val="115000"/>
              </a:lnSpc>
            </a:pPr>
            <a:r>
              <a:rPr lang="en-US" altLang="zh-CN" b="1">
                <a:solidFill>
                  <a:srgbClr val="FF3300"/>
                </a:solidFill>
              </a:rPr>
              <a:t>4</a:t>
            </a:r>
            <a:r>
              <a:rPr lang="zh-CN" altLang="en-US" b="1">
                <a:solidFill>
                  <a:srgbClr val="FF3300"/>
                </a:solidFill>
              </a:rPr>
              <a:t>集中识记生字。</a:t>
            </a:r>
            <a:endParaRPr lang="zh-CN" altLang="en-US" b="1">
              <a:solidFill>
                <a:srgbClr val="FF3300"/>
              </a:solidFill>
            </a:endParaRPr>
          </a:p>
        </p:txBody>
      </p:sp>
      <p:pic>
        <p:nvPicPr>
          <p:cNvPr id="58370" name="内容占位符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12520" y="885190"/>
            <a:ext cx="4593590" cy="5388610"/>
          </a:xfrm>
        </p:spPr>
      </p:pic>
      <p:sp>
        <p:nvSpPr>
          <p:cNvPr id="58371" name="椭圆形标注 5"/>
          <p:cNvSpPr>
            <a:spLocks noChangeArrowheads="1"/>
          </p:cNvSpPr>
          <p:nvPr/>
        </p:nvSpPr>
        <p:spPr bwMode="auto">
          <a:xfrm>
            <a:off x="6741585" y="1033463"/>
            <a:ext cx="4991100" cy="1889125"/>
          </a:xfrm>
          <a:prstGeom prst="wedgeEllipseCallout">
            <a:avLst>
              <a:gd name="adj1" fmla="val -64875"/>
              <a:gd name="adj2" fmla="val -46884"/>
            </a:avLst>
          </a:prstGeom>
          <a:blipFill dpi="0" rotWithShape="1">
            <a:blip r:embed="rId3"/>
            <a:srcRect/>
            <a:tile tx="0" ty="0" sx="100000" sy="100000" flip="none" algn="tl"/>
          </a:blipFill>
          <a:ln w="12700">
            <a:solidFill>
              <a:srgbClr val="9494BC"/>
            </a:solidFill>
            <a:miter lim="800000"/>
          </a:ln>
        </p:spPr>
        <p:txBody>
          <a:bodyPr anchor="ctr"/>
          <a:lstStyle/>
          <a:p>
            <a:pPr algn="ctr"/>
            <a:r>
              <a:rPr lang="zh-CN" altLang="en-US" sz="2400" b="1">
                <a:solidFill>
                  <a:srgbClr val="FF3300"/>
                </a:solidFill>
              </a:rPr>
              <a:t>教学重难点：</a:t>
            </a:r>
            <a:r>
              <a:rPr lang="zh-CN" altLang="en-US" sz="2400" b="1">
                <a:solidFill>
                  <a:srgbClr val="0000CC"/>
                </a:solidFill>
              </a:rPr>
              <a:t>抓重点词句体会作者的思想感情。</a:t>
            </a:r>
            <a:endParaRPr lang="zh-CN" altLang="en-US" sz="2400" b="1">
              <a:solidFill>
                <a:srgbClr val="0000CC"/>
              </a:solidFill>
            </a:endParaRPr>
          </a:p>
        </p:txBody>
      </p:sp>
      <p:sp>
        <p:nvSpPr>
          <p:cNvPr id="2" name="矩形 1"/>
          <p:cNvSpPr/>
          <p:nvPr/>
        </p:nvSpPr>
        <p:spPr>
          <a:xfrm>
            <a:off x="6385984" y="3311446"/>
            <a:ext cx="2148345" cy="369332"/>
          </a:xfrm>
          <a:prstGeom prst="rect">
            <a:avLst/>
          </a:prstGeom>
        </p:spPr>
        <p:txBody>
          <a:bodyPr wrap="none">
            <a:spAutoFit/>
          </a:bodyPr>
          <a:lstStyle/>
          <a:p>
            <a:r>
              <a:rPr lang="zh-CN" altLang="en-US" dirty="0">
                <a:solidFill>
                  <a:srgbClr val="FF0000"/>
                </a:solidFill>
              </a:rPr>
              <a:t>教学课时：</a:t>
            </a:r>
            <a:r>
              <a:rPr lang="en-US" altLang="zh-CN" dirty="0"/>
              <a:t>2</a:t>
            </a:r>
            <a:r>
              <a:rPr lang="zh-CN" altLang="en-US" dirty="0"/>
              <a:t>课时。</a:t>
            </a:r>
            <a:endParaRPr lang="zh-CN" alt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40" name="Rectangle 8"/>
          <p:cNvSpPr/>
          <p:nvPr/>
        </p:nvSpPr>
        <p:spPr>
          <a:xfrm>
            <a:off x="5303838" y="2060575"/>
            <a:ext cx="936625" cy="361950"/>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p>
            <a:pPr algn="ctr"/>
            <a:r>
              <a:rPr lang="zh-CN" altLang="en-US" dirty="0">
                <a:latin typeface="Arial" panose="020B0604020202020204" pitchFamily="34" charset="0"/>
              </a:rPr>
              <a:t>学习要求</a:t>
            </a:r>
            <a:endParaRPr lang="zh-CN" altLang="en-US" dirty="0">
              <a:latin typeface="Arial" panose="020B0604020202020204" pitchFamily="34" charset="0"/>
            </a:endParaRPr>
          </a:p>
        </p:txBody>
      </p:sp>
      <p:sp>
        <p:nvSpPr>
          <p:cNvPr id="39941" name="AutoShape 9"/>
          <p:cNvSpPr/>
          <p:nvPr/>
        </p:nvSpPr>
        <p:spPr>
          <a:xfrm>
            <a:off x="5664200" y="1628775"/>
            <a:ext cx="287338" cy="431800"/>
          </a:xfrm>
          <a:prstGeom prst="downArrow">
            <a:avLst>
              <a:gd name="adj1" fmla="val 50000"/>
              <a:gd name="adj2" fmla="val 37568"/>
            </a:avLst>
          </a:prstGeom>
          <a:solidFill>
            <a:srgbClr val="FF0000"/>
          </a:solidFill>
          <a:ln w="9525" cap="flat" cmpd="sng">
            <a:solidFill>
              <a:schemeClr val="tx1"/>
            </a:solidFill>
            <a:prstDash val="solid"/>
            <a:miter/>
            <a:headEnd type="none" w="med" len="med"/>
            <a:tailEnd type="none" w="med" len="med"/>
          </a:ln>
        </p:spPr>
        <p:txBody>
          <a:bodyPr vert="eaVert" wrap="none" anchor="ctr"/>
          <a:p>
            <a:endParaRPr lang="zh-CN" altLang="en-US" dirty="0">
              <a:latin typeface="Arial" panose="020B0604020202020204" pitchFamily="34" charset="0"/>
            </a:endParaRPr>
          </a:p>
        </p:txBody>
      </p:sp>
      <p:pic>
        <p:nvPicPr>
          <p:cNvPr id="39942" name="图片 1"/>
          <p:cNvPicPr>
            <a:picLocks noChangeAspect="1"/>
          </p:cNvPicPr>
          <p:nvPr/>
        </p:nvPicPr>
        <p:blipFill>
          <a:blip r:embed="rId1"/>
          <a:stretch>
            <a:fillRect/>
          </a:stretch>
        </p:blipFill>
        <p:spPr>
          <a:xfrm>
            <a:off x="1524000" y="-4762"/>
            <a:ext cx="5003800" cy="6721475"/>
          </a:xfrm>
          <a:prstGeom prst="rect">
            <a:avLst/>
          </a:prstGeom>
          <a:noFill/>
          <a:ln w="9525">
            <a:noFill/>
          </a:ln>
        </p:spPr>
      </p:pic>
      <p:cxnSp>
        <p:nvCxnSpPr>
          <p:cNvPr id="4" name="直接连接符 3"/>
          <p:cNvCxnSpPr/>
          <p:nvPr/>
        </p:nvCxnSpPr>
        <p:spPr>
          <a:xfrm>
            <a:off x="4002405" y="3068955"/>
            <a:ext cx="1949450" cy="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 name="直接连接符 1"/>
          <p:cNvCxnSpPr/>
          <p:nvPr/>
        </p:nvCxnSpPr>
        <p:spPr>
          <a:xfrm>
            <a:off x="1991360" y="2420620"/>
            <a:ext cx="1440180" cy="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sp>
        <p:nvSpPr>
          <p:cNvPr id="3" name="云形标注 2"/>
          <p:cNvSpPr/>
          <p:nvPr/>
        </p:nvSpPr>
        <p:spPr>
          <a:xfrm>
            <a:off x="1892300" y="-123825"/>
            <a:ext cx="3679825" cy="1296035"/>
          </a:xfrm>
          <a:prstGeom prst="cloudCallout">
            <a:avLst>
              <a:gd name="adj1" fmla="val -31666"/>
              <a:gd name="adj2" fmla="val 107520"/>
            </a:avLst>
          </a:prstGeom>
        </p:spPr>
        <p:style>
          <a:lnRef idx="2">
            <a:schemeClr val="accent6"/>
          </a:lnRef>
          <a:fillRef idx="1">
            <a:schemeClr val="lt1"/>
          </a:fillRef>
          <a:effectRef idx="0">
            <a:schemeClr val="accent6"/>
          </a:effectRef>
          <a:fontRef idx="minor">
            <a:schemeClr val="dk1"/>
          </a:fontRef>
        </p:style>
        <p:txBody>
          <a:bodyPr rtlCol="0" anchor="ctr"/>
          <a:p>
            <a:pPr algn="ctr"/>
            <a:r>
              <a:rPr lang="zh-CN" altLang="en-US" sz="2000" b="1">
                <a:solidFill>
                  <a:srgbClr val="FF0000"/>
                </a:solidFill>
              </a:rPr>
              <a:t>短文以疑问开头，作者直接表达了对蝴蝶的担忧和关切之情</a:t>
            </a:r>
            <a:endParaRPr lang="zh-CN" altLang="en-US" sz="2000" b="1">
              <a:solidFill>
                <a:srgbClr val="FF0000"/>
              </a:solidFill>
            </a:endParaRPr>
          </a:p>
        </p:txBody>
      </p:sp>
      <p:cxnSp>
        <p:nvCxnSpPr>
          <p:cNvPr id="6" name="直接连接符 5"/>
          <p:cNvCxnSpPr/>
          <p:nvPr/>
        </p:nvCxnSpPr>
        <p:spPr>
          <a:xfrm>
            <a:off x="1991360" y="3615055"/>
            <a:ext cx="1395095" cy="3175"/>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5231765" y="3355975"/>
            <a:ext cx="720090" cy="127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sp>
        <p:nvSpPr>
          <p:cNvPr id="8" name="线形标注 1 7"/>
          <p:cNvSpPr/>
          <p:nvPr/>
        </p:nvSpPr>
        <p:spPr>
          <a:xfrm>
            <a:off x="5880100" y="3355975"/>
            <a:ext cx="4788535" cy="738505"/>
          </a:xfrm>
          <a:prstGeom prst="borderCallout1">
            <a:avLst>
              <a:gd name="adj1" fmla="val 18750"/>
              <a:gd name="adj2" fmla="val -8333"/>
              <a:gd name="adj3" fmla="val 27429"/>
              <a:gd name="adj4" fmla="val -502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rgbClr val="002060"/>
                </a:solidFill>
              </a:rPr>
              <a:t>这句话是反问句，意思是这实在难为蝴蝶，表达了</a:t>
            </a:r>
            <a:r>
              <a:rPr lang="en-US" altLang="zh-CN">
                <a:solidFill>
                  <a:srgbClr val="002060"/>
                </a:solidFill>
              </a:rPr>
              <a:t>“</a:t>
            </a:r>
            <a:r>
              <a:rPr lang="zh-CN" altLang="en-US">
                <a:solidFill>
                  <a:srgbClr val="002060"/>
                </a:solidFill>
              </a:rPr>
              <a:t>我</a:t>
            </a:r>
            <a:r>
              <a:rPr lang="en-US" altLang="zh-CN">
                <a:solidFill>
                  <a:srgbClr val="002060"/>
                </a:solidFill>
              </a:rPr>
              <a:t>”</a:t>
            </a:r>
            <a:r>
              <a:rPr lang="zh-CN" altLang="en-US">
                <a:solidFill>
                  <a:srgbClr val="002060"/>
                </a:solidFill>
              </a:rPr>
              <a:t>对蝴蝶的关爱。</a:t>
            </a:r>
            <a:endParaRPr lang="zh-CN" altLang="en-US">
              <a:solidFill>
                <a:srgbClr val="002060"/>
              </a:solidFill>
            </a:endParaRPr>
          </a:p>
        </p:txBody>
      </p:sp>
      <p:cxnSp>
        <p:nvCxnSpPr>
          <p:cNvPr id="9" name="直接连接符 8"/>
          <p:cNvCxnSpPr/>
          <p:nvPr/>
        </p:nvCxnSpPr>
        <p:spPr>
          <a:xfrm>
            <a:off x="2052320" y="2759710"/>
            <a:ext cx="3683635" cy="20955"/>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2052320" y="3068955"/>
            <a:ext cx="1739900" cy="6985"/>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sp>
        <p:nvSpPr>
          <p:cNvPr id="11" name="圆角矩形标注 10"/>
          <p:cNvSpPr/>
          <p:nvPr/>
        </p:nvSpPr>
        <p:spPr>
          <a:xfrm>
            <a:off x="6878955" y="478155"/>
            <a:ext cx="3155315" cy="1582420"/>
          </a:xfrm>
          <a:prstGeom prst="wedgeRoundRectCallout">
            <a:avLst>
              <a:gd name="adj1" fmla="val -164328"/>
              <a:gd name="adj2" fmla="val 89325"/>
              <a:gd name="adj3" fmla="val 16667"/>
            </a:avLst>
          </a:prstGeom>
        </p:spPr>
        <p:style>
          <a:lnRef idx="2">
            <a:schemeClr val="accent6"/>
          </a:lnRef>
          <a:fillRef idx="1">
            <a:schemeClr val="lt1"/>
          </a:fillRef>
          <a:effectRef idx="0">
            <a:schemeClr val="accent6"/>
          </a:effectRef>
          <a:fontRef idx="minor">
            <a:schemeClr val="dk1"/>
          </a:fontRef>
        </p:style>
        <p:txBody>
          <a:bodyPr rtlCol="0" anchor="ctr"/>
          <a:p>
            <a:pPr algn="ctr"/>
            <a:r>
              <a:rPr lang="zh-CN" altLang="en-US"/>
              <a:t>运用了拟人的修辞手法，生动形象得描绘出了世界笼罩在强烈的风雨之中的景象。</a:t>
            </a:r>
            <a:endParaRPr lang="zh-CN" altLang="en-US"/>
          </a:p>
        </p:txBody>
      </p:sp>
      <p:cxnSp>
        <p:nvCxnSpPr>
          <p:cNvPr id="12" name="直接连接符 11"/>
          <p:cNvCxnSpPr/>
          <p:nvPr/>
        </p:nvCxnSpPr>
        <p:spPr>
          <a:xfrm flipV="1">
            <a:off x="1892300" y="3357245"/>
            <a:ext cx="3195955" cy="15875"/>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2339975" y="2044700"/>
            <a:ext cx="3611880" cy="15875"/>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sp>
        <p:nvSpPr>
          <p:cNvPr id="14" name="矩形标注 13"/>
          <p:cNvSpPr/>
          <p:nvPr/>
        </p:nvSpPr>
        <p:spPr>
          <a:xfrm>
            <a:off x="6007100" y="2275205"/>
            <a:ext cx="4662170" cy="791845"/>
          </a:xfrm>
          <a:prstGeom prst="wedgeRectCallout">
            <a:avLst>
              <a:gd name="adj1" fmla="val -112748"/>
              <a:gd name="adj2" fmla="val 75902"/>
            </a:avLst>
          </a:prstGeom>
        </p:spPr>
        <p:style>
          <a:lnRef idx="2">
            <a:schemeClr val="accent6"/>
          </a:lnRef>
          <a:fillRef idx="1">
            <a:schemeClr val="lt1"/>
          </a:fillRef>
          <a:effectRef idx="0">
            <a:schemeClr val="accent6"/>
          </a:effectRef>
          <a:fontRef idx="minor">
            <a:schemeClr val="dk1"/>
          </a:fontRef>
        </p:style>
        <p:txBody>
          <a:bodyPr rtlCol="0" anchor="ctr"/>
          <a:p>
            <a:pPr algn="ctr"/>
            <a:r>
              <a:rPr lang="zh-CN" altLang="en-US">
                <a:solidFill>
                  <a:srgbClr val="00B0F0"/>
                </a:solidFill>
              </a:rPr>
              <a:t>这句话是</a:t>
            </a:r>
            <a:r>
              <a:rPr lang="en-US" altLang="zh-CN">
                <a:solidFill>
                  <a:srgbClr val="00B0F0"/>
                </a:solidFill>
              </a:rPr>
              <a:t>“</a:t>
            </a:r>
            <a:r>
              <a:rPr lang="zh-CN" altLang="en-US">
                <a:solidFill>
                  <a:srgbClr val="00B0F0"/>
                </a:solidFill>
              </a:rPr>
              <a:t>我</a:t>
            </a:r>
            <a:r>
              <a:rPr lang="en-US" altLang="zh-CN">
                <a:solidFill>
                  <a:srgbClr val="00B0F0"/>
                </a:solidFill>
              </a:rPr>
              <a:t>”</a:t>
            </a:r>
            <a:r>
              <a:rPr lang="zh-CN" altLang="en-US">
                <a:solidFill>
                  <a:srgbClr val="00B0F0"/>
                </a:solidFill>
              </a:rPr>
              <a:t>对蝴蝶的担忧和关切，在我看来，雷雨天气不适合蝴蝶生存。</a:t>
            </a:r>
            <a:endParaRPr lang="zh-CN" altLang="en-US">
              <a:solidFill>
                <a:srgbClr val="00B0F0"/>
              </a:solidFill>
            </a:endParaRPr>
          </a:p>
        </p:txBody>
      </p:sp>
      <p:cxnSp>
        <p:nvCxnSpPr>
          <p:cNvPr id="17" name="直接连接符 16"/>
          <p:cNvCxnSpPr/>
          <p:nvPr/>
        </p:nvCxnSpPr>
        <p:spPr>
          <a:xfrm flipV="1">
            <a:off x="2219960" y="5780405"/>
            <a:ext cx="3611880" cy="15875"/>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847215" y="6093460"/>
            <a:ext cx="4176395" cy="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sp>
        <p:nvSpPr>
          <p:cNvPr id="19" name="椭圆形标注 18"/>
          <p:cNvSpPr/>
          <p:nvPr/>
        </p:nvSpPr>
        <p:spPr>
          <a:xfrm>
            <a:off x="6358255" y="4789805"/>
            <a:ext cx="3960495" cy="990600"/>
          </a:xfrm>
          <a:prstGeom prst="wedgeEllipseCallout">
            <a:avLst>
              <a:gd name="adj1" fmla="val -61704"/>
              <a:gd name="adj2" fmla="val 835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由小朋友的对话引出了对蝴蝶的家的猜想与寻找。</a:t>
            </a:r>
            <a:endParaRPr lang="zh-CN"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65" name="内容占位符 2"/>
          <p:cNvPicPr>
            <a:picLocks noGrp="1" noChangeAspect="1"/>
          </p:cNvPicPr>
          <p:nvPr>
            <p:ph idx="1"/>
          </p:nvPr>
        </p:nvPicPr>
        <p:blipFill>
          <a:blip r:embed="rId1"/>
          <a:stretch>
            <a:fillRect/>
          </a:stretch>
        </p:blipFill>
        <p:spPr>
          <a:xfrm>
            <a:off x="1524000" y="115888"/>
            <a:ext cx="4643438" cy="6742112"/>
          </a:xfrm>
        </p:spPr>
      </p:pic>
      <p:sp>
        <p:nvSpPr>
          <p:cNvPr id="4" name="左中括号 3"/>
          <p:cNvSpPr/>
          <p:nvPr/>
        </p:nvSpPr>
        <p:spPr>
          <a:xfrm>
            <a:off x="2180590" y="1968500"/>
            <a:ext cx="220980" cy="42164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b="1">
              <a:solidFill>
                <a:srgbClr val="FF0000"/>
              </a:solidFill>
            </a:endParaRPr>
          </a:p>
        </p:txBody>
      </p:sp>
      <p:sp>
        <p:nvSpPr>
          <p:cNvPr id="5" name="右中括号 4"/>
          <p:cNvSpPr/>
          <p:nvPr/>
        </p:nvSpPr>
        <p:spPr>
          <a:xfrm>
            <a:off x="3071495" y="3500755"/>
            <a:ext cx="288290" cy="360045"/>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cxnSp>
        <p:nvCxnSpPr>
          <p:cNvPr id="18" name="直接连接符 17"/>
          <p:cNvCxnSpPr/>
          <p:nvPr/>
        </p:nvCxnSpPr>
        <p:spPr>
          <a:xfrm>
            <a:off x="2063750" y="6021070"/>
            <a:ext cx="3168015" cy="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207260" y="5661025"/>
            <a:ext cx="3600450" cy="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1918970" y="4725035"/>
            <a:ext cx="3961130" cy="3556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1991360" y="5072380"/>
            <a:ext cx="4176395" cy="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4356100" y="4364990"/>
            <a:ext cx="1524000" cy="3048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1918970" y="5372735"/>
            <a:ext cx="1008380" cy="33655"/>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sp>
        <p:nvSpPr>
          <p:cNvPr id="12" name="圆角矩形标注 11"/>
          <p:cNvSpPr/>
          <p:nvPr/>
        </p:nvSpPr>
        <p:spPr>
          <a:xfrm>
            <a:off x="6539865" y="386080"/>
            <a:ext cx="2898775" cy="1200785"/>
          </a:xfrm>
          <a:prstGeom prst="wedgeRoundRectCallout">
            <a:avLst>
              <a:gd name="adj1" fmla="val -82617"/>
              <a:gd name="adj2" fmla="val 1141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r>
              <a:rPr lang="zh-CN" altLang="en-US"/>
              <a:t>我</a:t>
            </a:r>
            <a:r>
              <a:rPr lang="en-US" altLang="zh-CN"/>
              <a:t>”</a:t>
            </a:r>
            <a:r>
              <a:rPr lang="zh-CN" altLang="en-US"/>
              <a:t>一次次的发问和猜想，又一个个否定了，表达了</a:t>
            </a:r>
            <a:r>
              <a:rPr lang="en-US" altLang="zh-CN"/>
              <a:t>“</a:t>
            </a:r>
            <a:r>
              <a:rPr lang="zh-CN" altLang="en-US"/>
              <a:t>我</a:t>
            </a:r>
            <a:r>
              <a:rPr lang="en-US" altLang="zh-CN"/>
              <a:t>”</a:t>
            </a:r>
            <a:r>
              <a:rPr lang="zh-CN" altLang="en-US"/>
              <a:t>对蝴蝶的担忧。</a:t>
            </a:r>
            <a:endParaRPr lang="zh-CN" altLang="en-US"/>
          </a:p>
        </p:txBody>
      </p:sp>
      <p:sp>
        <p:nvSpPr>
          <p:cNvPr id="13" name="矩形标注 12"/>
          <p:cNvSpPr/>
          <p:nvPr/>
        </p:nvSpPr>
        <p:spPr>
          <a:xfrm>
            <a:off x="6702425" y="2560955"/>
            <a:ext cx="2736215" cy="1152525"/>
          </a:xfrm>
          <a:prstGeom prst="wedgeRectCallout">
            <a:avLst>
              <a:gd name="adj1" fmla="val -91123"/>
              <a:gd name="adj2" fmla="val 1096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三个</a:t>
            </a:r>
            <a:r>
              <a:rPr lang="en-US" altLang="zh-CN"/>
              <a:t>“</a:t>
            </a:r>
            <a:r>
              <a:rPr lang="zh-CN" altLang="en-US"/>
              <a:t>一定</a:t>
            </a:r>
            <a:r>
              <a:rPr lang="en-US" altLang="zh-CN"/>
              <a:t>”</a:t>
            </a:r>
            <a:r>
              <a:rPr lang="zh-CN" altLang="en-US"/>
              <a:t>表达了对蝴蝶的美好祝福，说明了作者与们一样，拥有一颗纯真、善良、美好的童心。</a:t>
            </a:r>
            <a:endParaRPr lang="zh-CN" altLang="en-US"/>
          </a:p>
        </p:txBody>
      </p:sp>
      <p:sp>
        <p:nvSpPr>
          <p:cNvPr id="14" name="椭圆形标注 13"/>
          <p:cNvSpPr/>
          <p:nvPr/>
        </p:nvSpPr>
        <p:spPr>
          <a:xfrm>
            <a:off x="7401560" y="4725035"/>
            <a:ext cx="2952115" cy="1281430"/>
          </a:xfrm>
          <a:prstGeom prst="wedgeEllipseCallout">
            <a:avLst>
              <a:gd name="adj1" fmla="val -120144"/>
              <a:gd name="adj2" fmla="val 474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以苦寻而无结果结束全文，给人留下了无尽的遐想空间。</a:t>
            </a:r>
            <a:endParaRPr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3200" dirty="0">
                <a:latin typeface="华文中宋" panose="02010600040101010101" charset="-122"/>
                <a:ea typeface="华文中宋" panose="02010600040101010101" charset="-122"/>
              </a:rPr>
              <a:t>四年级上册第二单</a:t>
            </a:r>
            <a:r>
              <a:rPr lang="zh-CN" altLang="en-US" sz="3200" dirty="0">
                <a:latin typeface="华文中宋" panose="02010600040101010101" charset="-122"/>
                <a:ea typeface="华文中宋" panose="02010600040101010101" charset="-122"/>
                <a:cs typeface="+mn-cs"/>
              </a:rPr>
              <a:t>元</a:t>
            </a:r>
            <a:r>
              <a:rPr lang="zh-CN" altLang="en-US" sz="3200" dirty="0">
                <a:latin typeface="华文中宋" panose="02010600040101010101" charset="-122"/>
                <a:ea typeface="华文中宋" panose="02010600040101010101" charset="-122"/>
              </a:rPr>
              <a:t>阅读策略</a:t>
            </a:r>
            <a:r>
              <a:rPr lang="en-US" altLang="zh-CN" sz="2800" b="1" dirty="0">
                <a:solidFill>
                  <a:srgbClr val="C00000"/>
                </a:solidFill>
                <a:latin typeface="华文中宋" panose="02010600040101010101" charset="-122"/>
                <a:ea typeface="华文中宋" panose="02010600040101010101" charset="-122"/>
              </a:rPr>
              <a:t>——</a:t>
            </a:r>
            <a:r>
              <a:rPr lang="zh-CN" altLang="en-US" sz="3200" b="1" dirty="0">
                <a:solidFill>
                  <a:srgbClr val="C00000"/>
                </a:solidFill>
                <a:latin typeface="华文中宋" panose="02010600040101010101" charset="-122"/>
                <a:ea typeface="华文中宋" panose="02010600040101010101" charset="-122"/>
              </a:rPr>
              <a:t>提问</a:t>
            </a:r>
            <a:endParaRPr lang="zh-CN" altLang="en-US" sz="2800" dirty="0">
              <a:latin typeface="华文中宋" panose="02010600040101010101" charset="-122"/>
              <a:ea typeface="华文中宋" panose="02010600040101010101" charset="-122"/>
            </a:endParaRPr>
          </a:p>
        </p:txBody>
      </p:sp>
      <p:pic>
        <p:nvPicPr>
          <p:cNvPr id="6" name="内容占位符 5"/>
          <p:cNvPicPr>
            <a:picLocks noGrp="1" noChangeAspect="1"/>
          </p:cNvPicPr>
          <p:nvPr>
            <p:ph idx="1"/>
          </p:nvPr>
        </p:nvPicPr>
        <p:blipFill>
          <a:blip r:embed="rId1" cstate="print">
            <a:extLst>
              <a:ext uri="{28A0092B-C50C-407E-A947-70E740481C1C}">
                <a14:useLocalDpi xmlns:a14="http://schemas.microsoft.com/office/drawing/2010/main" val="0"/>
              </a:ext>
            </a:extLst>
          </a:blip>
          <a:srcRect l="724" t="6507" b="5921"/>
          <a:stretch>
            <a:fillRect/>
          </a:stretch>
        </p:blipFill>
        <p:spPr>
          <a:xfrm>
            <a:off x="1607185" y="952500"/>
            <a:ext cx="8976360" cy="5388610"/>
          </a:xfrm>
          <a:prstGeom prst="rect">
            <a:avLst/>
          </a:prstGeom>
          <a:ln>
            <a:noFill/>
          </a:ln>
          <a:effectLst>
            <a:outerShdw blurRad="292100" dist="139700" dir="2700000" algn="tl" rotWithShape="0">
              <a:srgbClr val="333333">
                <a:alpha val="65000"/>
              </a:srgbClr>
            </a:outerShdw>
          </a:effectLst>
        </p:spPr>
      </p:pic>
      <p:cxnSp>
        <p:nvCxnSpPr>
          <p:cNvPr id="4" name="直接连接符 3"/>
          <p:cNvCxnSpPr/>
          <p:nvPr/>
        </p:nvCxnSpPr>
        <p:spPr>
          <a:xfrm>
            <a:off x="2349305" y="2293034"/>
            <a:ext cx="886264" cy="1"/>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2242576" y="3199179"/>
            <a:ext cx="886264" cy="1"/>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243016" y="4758935"/>
            <a:ext cx="886264" cy="1"/>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2243113" y="6125015"/>
            <a:ext cx="886264" cy="1"/>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p>
            <a:endParaRPr lang="zh-CN" altLang="en-US"/>
          </a:p>
        </p:txBody>
      </p:sp>
      <p:sp>
        <p:nvSpPr>
          <p:cNvPr id="9" name="内容占位符 8"/>
          <p:cNvSpPr>
            <a:spLocks noGrp="1"/>
          </p:cNvSpPr>
          <p:nvPr>
            <p:ph idx="1"/>
          </p:nvPr>
        </p:nvSpPr>
        <p:spPr/>
        <p:txBody>
          <a:bodyPr/>
          <a:p>
            <a:endParaRPr lang="zh-CN" altLang="en-US"/>
          </a:p>
        </p:txBody>
      </p:sp>
      <p:pic>
        <p:nvPicPr>
          <p:cNvPr id="40962" name="图片 4" descr="11.jpg"/>
          <p:cNvPicPr>
            <a:picLocks noChangeAspect="1"/>
          </p:cNvPicPr>
          <p:nvPr/>
        </p:nvPicPr>
        <p:blipFill>
          <a:blip r:embed="rId1" cstate="print"/>
          <a:srcRect/>
          <a:stretch>
            <a:fillRect/>
          </a:stretch>
        </p:blipFill>
        <p:spPr bwMode="auto">
          <a:xfrm>
            <a:off x="7152219" y="404814"/>
            <a:ext cx="3736176" cy="4319587"/>
          </a:xfrm>
          <a:prstGeom prst="rect">
            <a:avLst/>
          </a:prstGeom>
          <a:ln>
            <a:noFill/>
          </a:ln>
          <a:effectLst>
            <a:outerShdw blurRad="292100" dist="139700" dir="2700000" algn="tl" rotWithShape="0">
              <a:srgbClr val="333333">
                <a:alpha val="65000"/>
              </a:srgbClr>
            </a:outerShdw>
          </a:effectLst>
        </p:spPr>
      </p:pic>
      <p:sp>
        <p:nvSpPr>
          <p:cNvPr id="43011" name="矩形 3"/>
          <p:cNvSpPr>
            <a:spLocks noChangeArrowheads="1"/>
          </p:cNvSpPr>
          <p:nvPr/>
        </p:nvSpPr>
        <p:spPr bwMode="auto">
          <a:xfrm>
            <a:off x="816268" y="1793394"/>
            <a:ext cx="5418189" cy="3046095"/>
          </a:xfrm>
          <a:prstGeom prst="rect">
            <a:avLst/>
          </a:prstGeom>
          <a:noFill/>
          <a:ln w="9525">
            <a:noFill/>
            <a:miter lim="800000"/>
          </a:ln>
        </p:spPr>
        <p:txBody>
          <a:bodyPr wrap="square">
            <a:spAutoFit/>
          </a:bodyPr>
          <a:lstStyle/>
          <a:p>
            <a:r>
              <a:rPr lang="en-US" altLang="zh-CN" sz="2600" dirty="0"/>
              <a:t>       </a:t>
            </a:r>
            <a:r>
              <a:rPr lang="zh-CN" altLang="zh-CN" sz="3200" b="1" dirty="0">
                <a:latin typeface="黑体" panose="02010609060101010101" charset="-122"/>
                <a:ea typeface="黑体" panose="02010609060101010101" charset="-122"/>
                <a:cs typeface="黑体" panose="02010609060101010101" charset="-122"/>
              </a:rPr>
              <a:t>学生</a:t>
            </a:r>
            <a:r>
              <a:rPr lang="zh-CN" altLang="zh-CN" sz="3200" b="1" dirty="0">
                <a:solidFill>
                  <a:srgbClr val="C00000"/>
                </a:solidFill>
                <a:latin typeface="黑体" panose="02010609060101010101" charset="-122"/>
                <a:ea typeface="黑体" panose="02010609060101010101" charset="-122"/>
                <a:cs typeface="黑体" panose="02010609060101010101" charset="-122"/>
              </a:rPr>
              <a:t>自主运用</a:t>
            </a:r>
            <a:r>
              <a:rPr lang="zh-CN" altLang="zh-CN" sz="3200" b="1" dirty="0">
                <a:latin typeface="黑体" panose="02010609060101010101" charset="-122"/>
                <a:ea typeface="黑体" panose="02010609060101010101" charset="-122"/>
                <a:cs typeface="黑体" panose="02010609060101010101" charset="-122"/>
              </a:rPr>
              <a:t>学到的提问方法进行</a:t>
            </a:r>
            <a:r>
              <a:rPr lang="zh-CN" altLang="zh-CN" sz="3200" b="1" dirty="0">
                <a:solidFill>
                  <a:srgbClr val="C00000"/>
                </a:solidFill>
                <a:latin typeface="黑体" panose="02010609060101010101" charset="-122"/>
                <a:ea typeface="黑体" panose="02010609060101010101" charset="-122"/>
                <a:cs typeface="黑体" panose="02010609060101010101" charset="-122"/>
              </a:rPr>
              <a:t>提问</a:t>
            </a:r>
            <a:r>
              <a:rPr lang="zh-CN" altLang="zh-CN" sz="3200" b="1" dirty="0">
                <a:latin typeface="黑体" panose="02010609060101010101" charset="-122"/>
                <a:ea typeface="黑体" panose="02010609060101010101" charset="-122"/>
                <a:cs typeface="黑体" panose="02010609060101010101" charset="-122"/>
              </a:rPr>
              <a:t>，并</a:t>
            </a:r>
            <a:r>
              <a:rPr lang="zh-CN" altLang="en-US" sz="3200" b="1" dirty="0">
                <a:solidFill>
                  <a:srgbClr val="C00000"/>
                </a:solidFill>
                <a:latin typeface="黑体" panose="02010609060101010101" charset="-122"/>
                <a:ea typeface="黑体" panose="02010609060101010101" charset="-122"/>
                <a:cs typeface="黑体" panose="02010609060101010101" charset="-122"/>
              </a:rPr>
              <a:t>分类</a:t>
            </a:r>
            <a:r>
              <a:rPr lang="zh-CN" altLang="en-US" sz="3200" b="1" dirty="0">
                <a:latin typeface="黑体" panose="02010609060101010101" charset="-122"/>
                <a:ea typeface="黑体" panose="02010609060101010101" charset="-122"/>
                <a:cs typeface="黑体" panose="02010609060101010101" charset="-122"/>
              </a:rPr>
              <a:t>后</a:t>
            </a:r>
            <a:r>
              <a:rPr lang="zh-CN" altLang="zh-CN" sz="3200" b="1" dirty="0">
                <a:latin typeface="黑体" panose="02010609060101010101" charset="-122"/>
                <a:ea typeface="黑体" panose="02010609060101010101" charset="-122"/>
                <a:cs typeface="黑体" panose="02010609060101010101" charset="-122"/>
              </a:rPr>
              <a:t>选出最</a:t>
            </a:r>
            <a:r>
              <a:rPr lang="zh-CN" altLang="zh-CN" sz="3200" b="1" dirty="0">
                <a:solidFill>
                  <a:srgbClr val="C00000"/>
                </a:solidFill>
                <a:latin typeface="黑体" panose="02010609060101010101" charset="-122"/>
                <a:ea typeface="黑体" panose="02010609060101010101" charset="-122"/>
                <a:cs typeface="黑体" panose="02010609060101010101" charset="-122"/>
              </a:rPr>
              <a:t>值得思考的几个问题</a:t>
            </a:r>
            <a:r>
              <a:rPr lang="zh-CN" altLang="zh-CN" sz="3200" b="1" dirty="0">
                <a:latin typeface="黑体" panose="02010609060101010101" charset="-122"/>
                <a:ea typeface="黑体" panose="02010609060101010101" charset="-122"/>
                <a:cs typeface="黑体" panose="02010609060101010101" charset="-122"/>
              </a:rPr>
              <a:t>，尝试</a:t>
            </a:r>
            <a:r>
              <a:rPr lang="zh-CN" altLang="zh-CN" sz="3200" b="1" dirty="0">
                <a:solidFill>
                  <a:srgbClr val="C00000"/>
                </a:solidFill>
                <a:latin typeface="黑体" panose="02010609060101010101" charset="-122"/>
                <a:ea typeface="黑体" panose="02010609060101010101" charset="-122"/>
                <a:cs typeface="黑体" panose="02010609060101010101" charset="-122"/>
              </a:rPr>
              <a:t>解决</a:t>
            </a:r>
            <a:r>
              <a:rPr lang="zh-CN" altLang="zh-CN" sz="3200" b="1" dirty="0">
                <a:latin typeface="黑体" panose="02010609060101010101" charset="-122"/>
                <a:ea typeface="黑体" panose="02010609060101010101" charset="-122"/>
                <a:cs typeface="黑体" panose="02010609060101010101" charset="-122"/>
              </a:rPr>
              <a:t>。</a:t>
            </a:r>
            <a:endParaRPr lang="en-US" altLang="zh-CN" sz="3200" b="1" dirty="0">
              <a:latin typeface="黑体" panose="02010609060101010101" charset="-122"/>
              <a:ea typeface="黑体" panose="02010609060101010101" charset="-122"/>
              <a:cs typeface="黑体" panose="02010609060101010101" charset="-122"/>
            </a:endParaRPr>
          </a:p>
          <a:p>
            <a:r>
              <a:rPr lang="zh-CN" altLang="zh-CN" sz="3200" b="1" dirty="0">
                <a:latin typeface="黑体" panose="02010609060101010101" charset="-122"/>
                <a:ea typeface="黑体" panose="02010609060101010101" charset="-122"/>
                <a:cs typeface="黑体" panose="02010609060101010101" charset="-122"/>
              </a:rPr>
              <a:t>   是对前面的所学进行自主运用，</a:t>
            </a:r>
            <a:r>
              <a:rPr lang="zh-CN" altLang="zh-CN" sz="3200" b="1" dirty="0">
                <a:solidFill>
                  <a:srgbClr val="C00000"/>
                </a:solidFill>
                <a:latin typeface="黑体" panose="02010609060101010101" charset="-122"/>
                <a:ea typeface="黑体" panose="02010609060101010101" charset="-122"/>
                <a:cs typeface="黑体" panose="02010609060101010101" charset="-122"/>
              </a:rPr>
              <a:t>综合性运用</a:t>
            </a:r>
            <a:r>
              <a:rPr lang="zh-CN" altLang="zh-CN" sz="3200" b="1" dirty="0">
                <a:latin typeface="黑体" panose="02010609060101010101" charset="-122"/>
                <a:ea typeface="黑体" panose="02010609060101010101" charset="-122"/>
                <a:cs typeface="黑体" panose="02010609060101010101" charset="-122"/>
              </a:rPr>
              <a:t>。</a:t>
            </a:r>
            <a:endParaRPr lang="zh-CN" altLang="zh-CN" sz="3200" b="1" dirty="0">
              <a:latin typeface="黑体" panose="02010609060101010101" charset="-122"/>
              <a:ea typeface="黑体" panose="02010609060101010101" charset="-122"/>
              <a:cs typeface="黑体" panose="02010609060101010101" charset="-122"/>
            </a:endParaRPr>
          </a:p>
        </p:txBody>
      </p:sp>
      <p:pic>
        <p:nvPicPr>
          <p:cNvPr id="5" name="图片 4" descr="11.jpg"/>
          <p:cNvPicPr>
            <a:picLocks noChangeAspect="1"/>
          </p:cNvPicPr>
          <p:nvPr/>
        </p:nvPicPr>
        <p:blipFill>
          <a:blip r:embed="rId2" cstate="print"/>
          <a:srcRect l="16258" t="18290" r="7330" b="73174"/>
          <a:stretch>
            <a:fillRect/>
          </a:stretch>
        </p:blipFill>
        <p:spPr bwMode="auto">
          <a:xfrm>
            <a:off x="745587" y="5013325"/>
            <a:ext cx="10628305" cy="1270000"/>
          </a:xfrm>
          <a:prstGeom prst="rect">
            <a:avLst/>
          </a:prstGeom>
          <a:ln>
            <a:noFill/>
          </a:ln>
          <a:effectLst>
            <a:outerShdw blurRad="292100" dist="139700" dir="2700000" algn="tl" rotWithShape="0">
              <a:srgbClr val="333333">
                <a:alpha val="65000"/>
              </a:srgbClr>
            </a:outerShdw>
          </a:effectLst>
        </p:spPr>
      </p:pic>
      <p:sp>
        <p:nvSpPr>
          <p:cNvPr id="43013" name="TextBox 5"/>
          <p:cNvSpPr txBox="1">
            <a:spLocks noChangeArrowheads="1"/>
          </p:cNvSpPr>
          <p:nvPr/>
        </p:nvSpPr>
        <p:spPr bwMode="auto">
          <a:xfrm>
            <a:off x="431801" y="188914"/>
            <a:ext cx="8640233" cy="953135"/>
          </a:xfrm>
          <a:prstGeom prst="rect">
            <a:avLst/>
          </a:prstGeom>
          <a:noFill/>
          <a:ln w="9525">
            <a:noFill/>
            <a:miter lim="800000"/>
          </a:ln>
        </p:spPr>
        <p:txBody>
          <a:bodyPr>
            <a:spAutoFit/>
          </a:bodyPr>
          <a:lstStyle/>
          <a:p>
            <a:r>
              <a:rPr lang="zh-CN" altLang="en-US" sz="2800" dirty="0">
                <a:latin typeface="微软雅黑" panose="020B0503020204020204" charset="-122"/>
                <a:ea typeface="微软雅黑" panose="020B0503020204020204" charset="-122"/>
                <a:cs typeface="微软雅黑" panose="020B0503020204020204" charset="-122"/>
              </a:rPr>
              <a:t>提问策略单元的</a:t>
            </a:r>
            <a:r>
              <a:rPr lang="zh-CN" altLang="en-US" sz="2800" b="1" dirty="0">
                <a:solidFill>
                  <a:srgbClr val="C00000"/>
                </a:solidFill>
                <a:latin typeface="微软雅黑" panose="020B0503020204020204" charset="-122"/>
                <a:ea typeface="微软雅黑" panose="020B0503020204020204" charset="-122"/>
                <a:cs typeface="微软雅黑" panose="020B0503020204020204" charset="-122"/>
              </a:rPr>
              <a:t>第</a:t>
            </a:r>
            <a:r>
              <a:rPr lang="en-US" altLang="zh-CN" sz="2800" b="1" dirty="0">
                <a:solidFill>
                  <a:srgbClr val="C00000"/>
                </a:solidFill>
                <a:latin typeface="微软雅黑" panose="020B0503020204020204" charset="-122"/>
                <a:ea typeface="微软雅黑" panose="020B0503020204020204" charset="-122"/>
                <a:cs typeface="微软雅黑" panose="020B0503020204020204" charset="-122"/>
              </a:rPr>
              <a:t>4</a:t>
            </a:r>
            <a:r>
              <a:rPr lang="zh-CN" altLang="en-US" sz="2800" b="1" dirty="0">
                <a:solidFill>
                  <a:srgbClr val="C00000"/>
                </a:solidFill>
                <a:latin typeface="微软雅黑" panose="020B0503020204020204" charset="-122"/>
                <a:ea typeface="微软雅黑" panose="020B0503020204020204" charset="-122"/>
                <a:cs typeface="微软雅黑" panose="020B0503020204020204" charset="-122"/>
              </a:rPr>
              <a:t>篇课文</a:t>
            </a:r>
            <a:endParaRPr lang="en-US" altLang="zh-CN" sz="2800" b="1" dirty="0">
              <a:solidFill>
                <a:srgbClr val="C00000"/>
              </a:solidFill>
              <a:latin typeface="微软雅黑" panose="020B0503020204020204" charset="-122"/>
              <a:ea typeface="微软雅黑" panose="020B0503020204020204" charset="-122"/>
              <a:cs typeface="微软雅黑" panose="020B0503020204020204" charset="-122"/>
            </a:endParaRPr>
          </a:p>
          <a:p>
            <a:r>
              <a:rPr lang="zh-CN" altLang="en-US" sz="2800" b="1" dirty="0">
                <a:solidFill>
                  <a:srgbClr val="C00000"/>
                </a:solidFill>
                <a:latin typeface="微软雅黑" panose="020B0503020204020204" charset="-122"/>
                <a:ea typeface="微软雅黑" panose="020B0503020204020204" charset="-122"/>
                <a:cs typeface="微软雅黑" panose="020B0503020204020204" charset="-122"/>
              </a:rPr>
              <a:t>        </a:t>
            </a:r>
            <a:r>
              <a:rPr lang="zh-CN" altLang="en-US" sz="2800" dirty="0">
                <a:solidFill>
                  <a:srgbClr val="C00000"/>
                </a:solidFill>
                <a:latin typeface="微软雅黑" panose="020B0503020204020204" charset="-122"/>
                <a:ea typeface="微软雅黑" panose="020B0503020204020204" charset="-122"/>
                <a:cs typeface="微软雅黑" panose="020B0503020204020204" charset="-122"/>
              </a:rPr>
              <a:t>（略读课文）</a:t>
            </a:r>
            <a:r>
              <a:rPr lang="en-US" altLang="zh-CN" sz="2800" dirty="0">
                <a:latin typeface="微软雅黑" panose="020B0503020204020204" charset="-122"/>
                <a:ea typeface="微软雅黑" panose="020B0503020204020204" charset="-122"/>
                <a:cs typeface="微软雅黑" panose="020B0503020204020204" charset="-122"/>
              </a:rPr>
              <a:t>——</a:t>
            </a:r>
            <a:endParaRPr lang="zh-CN" altLang="en-US" sz="2800" dirty="0">
              <a:latin typeface="微软雅黑" panose="020B0503020204020204" charset="-122"/>
              <a:ea typeface="微软雅黑" panose="020B0503020204020204" charset="-122"/>
              <a:cs typeface="微软雅黑" panose="020B0503020204020204" charset="-122"/>
            </a:endParaRPr>
          </a:p>
        </p:txBody>
      </p:sp>
      <p:grpSp>
        <p:nvGrpSpPr>
          <p:cNvPr id="2" name="组合 8"/>
          <p:cNvGrpSpPr/>
          <p:nvPr/>
        </p:nvGrpSpPr>
        <p:grpSpPr>
          <a:xfrm>
            <a:off x="520506" y="1341438"/>
            <a:ext cx="6631712" cy="3382962"/>
            <a:chOff x="684213" y="1341438"/>
            <a:chExt cx="4679950" cy="3382962"/>
          </a:xfrm>
        </p:grpSpPr>
        <p:sp>
          <p:nvSpPr>
            <p:cNvPr id="7" name="矩形 6"/>
            <p:cNvSpPr/>
            <p:nvPr/>
          </p:nvSpPr>
          <p:spPr>
            <a:xfrm>
              <a:off x="684213" y="1341438"/>
              <a:ext cx="4032250" cy="33829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右箭头 7"/>
            <p:cNvSpPr/>
            <p:nvPr/>
          </p:nvSpPr>
          <p:spPr>
            <a:xfrm>
              <a:off x="4716463" y="2276475"/>
              <a:ext cx="647700"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12" name="矩形 11"/>
          <p:cNvSpPr/>
          <p:nvPr/>
        </p:nvSpPr>
        <p:spPr>
          <a:xfrm>
            <a:off x="7344139" y="5661249"/>
            <a:ext cx="2880320" cy="4407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p>
            <a:endParaRPr lang="zh-CN" altLang="en-US"/>
          </a:p>
        </p:txBody>
      </p:sp>
      <p:sp>
        <p:nvSpPr>
          <p:cNvPr id="6" name="内容占位符 5"/>
          <p:cNvSpPr>
            <a:spLocks noGrp="1"/>
          </p:cNvSpPr>
          <p:nvPr>
            <p:ph idx="1"/>
          </p:nvPr>
        </p:nvSpPr>
        <p:spPr/>
        <p:txBody>
          <a:bodyPr/>
          <a:p>
            <a:endParaRPr lang="zh-CN" altLang="en-US"/>
          </a:p>
        </p:txBody>
      </p:sp>
      <p:sp>
        <p:nvSpPr>
          <p:cNvPr id="61441" name="Rectangle 8"/>
          <p:cNvSpPr>
            <a:spLocks noChangeArrowheads="1"/>
          </p:cNvSpPr>
          <p:nvPr/>
        </p:nvSpPr>
        <p:spPr bwMode="auto">
          <a:xfrm>
            <a:off x="6129867" y="4408488"/>
            <a:ext cx="5903384" cy="2082800"/>
          </a:xfrm>
          <a:prstGeom prst="rect">
            <a:avLst/>
          </a:prstGeom>
          <a:solidFill>
            <a:schemeClr val="accent1"/>
          </a:solidFill>
          <a:ln w="9525">
            <a:solidFill>
              <a:schemeClr val="tx1"/>
            </a:solidFill>
            <a:miter lim="800000"/>
          </a:ln>
        </p:spPr>
        <p:txBody>
          <a:bodyPr wrap="none" anchor="ctr"/>
          <a:lstStyle/>
          <a:p>
            <a:r>
              <a:rPr lang="zh-CN" altLang="en-US" sz="2000" b="1">
                <a:solidFill>
                  <a:srgbClr val="FF3300"/>
                </a:solidFill>
              </a:rPr>
              <a:t>教学目标：</a:t>
            </a:r>
            <a:r>
              <a:rPr lang="en-US" altLang="zh-CN" sz="2000" b="1">
                <a:solidFill>
                  <a:srgbClr val="FF3300"/>
                </a:solidFill>
              </a:rPr>
              <a:t>1</a:t>
            </a:r>
            <a:r>
              <a:rPr lang="zh-CN" altLang="en-US" sz="2000" b="1">
                <a:solidFill>
                  <a:srgbClr val="FF3300"/>
                </a:solidFill>
              </a:rPr>
              <a:t>、能抓住家人与动物的</a:t>
            </a:r>
            <a:endParaRPr lang="zh-CN" altLang="en-US" sz="2000" b="1">
              <a:solidFill>
                <a:srgbClr val="FF3300"/>
              </a:solidFill>
            </a:endParaRPr>
          </a:p>
          <a:p>
            <a:r>
              <a:rPr lang="zh-CN" altLang="en-US" sz="2000" b="1">
                <a:solidFill>
                  <a:srgbClr val="FF3300"/>
                </a:solidFill>
                <a:sym typeface="宋体" panose="02010600030101010101" pitchFamily="2" charset="-122"/>
              </a:rPr>
              <a:t>相似之处，写出家人的特点。</a:t>
            </a:r>
            <a:endParaRPr lang="zh-CN" altLang="en-US" sz="2000" b="1">
              <a:solidFill>
                <a:srgbClr val="FF3300"/>
              </a:solidFill>
              <a:sym typeface="宋体" panose="02010600030101010101" pitchFamily="2" charset="-122"/>
            </a:endParaRPr>
          </a:p>
          <a:p>
            <a:r>
              <a:rPr lang="en-US" altLang="zh-CN" sz="2000" b="1">
                <a:solidFill>
                  <a:srgbClr val="FF3300"/>
                </a:solidFill>
                <a:sym typeface="宋体" panose="02010600030101010101" pitchFamily="2" charset="-122"/>
              </a:rPr>
              <a:t>2</a:t>
            </a:r>
            <a:r>
              <a:rPr lang="zh-CN" altLang="en-US" sz="2000" b="1">
                <a:solidFill>
                  <a:srgbClr val="FF3300"/>
                </a:solidFill>
                <a:sym typeface="宋体" panose="02010600030101010101" pitchFamily="2" charset="-122"/>
              </a:rPr>
              <a:t>、能主动与同学和家人分享习作，</a:t>
            </a:r>
            <a:endParaRPr lang="zh-CN" altLang="en-US" sz="2000" b="1">
              <a:solidFill>
                <a:srgbClr val="FF3300"/>
              </a:solidFill>
              <a:sym typeface="宋体" panose="02010600030101010101" pitchFamily="2" charset="-122"/>
            </a:endParaRPr>
          </a:p>
          <a:p>
            <a:r>
              <a:rPr lang="zh-CN" altLang="en-US" sz="2000" b="1">
                <a:solidFill>
                  <a:srgbClr val="FF3300"/>
                </a:solidFill>
                <a:sym typeface="宋体" panose="02010600030101010101" pitchFamily="2" charset="-122"/>
              </a:rPr>
              <a:t>修改不通顺的语句，体验表达的乐趣。</a:t>
            </a:r>
            <a:endParaRPr lang="zh-CN" altLang="en-US" sz="2000" b="1">
              <a:solidFill>
                <a:srgbClr val="FF3300"/>
              </a:solidFill>
              <a:sym typeface="宋体" panose="02010600030101010101" pitchFamily="2" charset="-122"/>
            </a:endParaRPr>
          </a:p>
        </p:txBody>
      </p:sp>
      <p:sp>
        <p:nvSpPr>
          <p:cNvPr id="61442" name="AutoShape 9"/>
          <p:cNvSpPr>
            <a:spLocks noChangeArrowheads="1"/>
          </p:cNvSpPr>
          <p:nvPr/>
        </p:nvSpPr>
        <p:spPr bwMode="auto">
          <a:xfrm>
            <a:off x="1583267" y="1268414"/>
            <a:ext cx="673100" cy="288925"/>
          </a:xfrm>
          <a:prstGeom prst="flowChartTerminator">
            <a:avLst/>
          </a:prstGeom>
          <a:solidFill>
            <a:schemeClr val="accent1">
              <a:alpha val="43137"/>
            </a:schemeClr>
          </a:solidFill>
          <a:ln w="9525">
            <a:solidFill>
              <a:schemeClr val="tx1"/>
            </a:solidFill>
            <a:miter lim="800000"/>
          </a:ln>
        </p:spPr>
        <p:txBody>
          <a:bodyPr wrap="none" anchor="ctr"/>
          <a:lstStyle/>
          <a:p>
            <a:endParaRPr lang="zh-CN" altLang="en-US"/>
          </a:p>
        </p:txBody>
      </p:sp>
      <p:sp>
        <p:nvSpPr>
          <p:cNvPr id="61443" name="AutoShape 10"/>
          <p:cNvSpPr>
            <a:spLocks noChangeArrowheads="1"/>
          </p:cNvSpPr>
          <p:nvPr/>
        </p:nvSpPr>
        <p:spPr bwMode="auto">
          <a:xfrm>
            <a:off x="2351618" y="1268414"/>
            <a:ext cx="673100" cy="288925"/>
          </a:xfrm>
          <a:prstGeom prst="flowChartTerminator">
            <a:avLst/>
          </a:prstGeom>
          <a:solidFill>
            <a:schemeClr val="accent1">
              <a:alpha val="43137"/>
            </a:schemeClr>
          </a:solidFill>
          <a:ln w="9525">
            <a:solidFill>
              <a:schemeClr val="tx1"/>
            </a:solidFill>
            <a:miter lim="800000"/>
          </a:ln>
        </p:spPr>
        <p:txBody>
          <a:bodyPr wrap="none" anchor="ctr"/>
          <a:lstStyle/>
          <a:p>
            <a:endParaRPr lang="zh-CN" altLang="en-US"/>
          </a:p>
        </p:txBody>
      </p:sp>
      <p:sp>
        <p:nvSpPr>
          <p:cNvPr id="61444" name="AutoShape 11"/>
          <p:cNvSpPr>
            <a:spLocks noChangeArrowheads="1"/>
          </p:cNvSpPr>
          <p:nvPr/>
        </p:nvSpPr>
        <p:spPr bwMode="auto">
          <a:xfrm>
            <a:off x="3888318" y="1484314"/>
            <a:ext cx="673100" cy="288925"/>
          </a:xfrm>
          <a:prstGeom prst="flowChartTerminator">
            <a:avLst/>
          </a:prstGeom>
          <a:solidFill>
            <a:schemeClr val="accent1">
              <a:alpha val="43137"/>
            </a:schemeClr>
          </a:solidFill>
          <a:ln w="9525">
            <a:solidFill>
              <a:schemeClr val="tx1"/>
            </a:solidFill>
            <a:miter lim="800000"/>
          </a:ln>
        </p:spPr>
        <p:txBody>
          <a:bodyPr wrap="none" anchor="ctr"/>
          <a:lstStyle/>
          <a:p>
            <a:endParaRPr lang="zh-CN" altLang="en-US"/>
          </a:p>
        </p:txBody>
      </p:sp>
      <p:sp>
        <p:nvSpPr>
          <p:cNvPr id="61445" name="AutoShape 12"/>
          <p:cNvSpPr>
            <a:spLocks noChangeArrowheads="1"/>
          </p:cNvSpPr>
          <p:nvPr/>
        </p:nvSpPr>
        <p:spPr bwMode="auto">
          <a:xfrm>
            <a:off x="3119967" y="1484314"/>
            <a:ext cx="673100" cy="288925"/>
          </a:xfrm>
          <a:prstGeom prst="flowChartTerminator">
            <a:avLst/>
          </a:prstGeom>
          <a:solidFill>
            <a:schemeClr val="accent1">
              <a:alpha val="43137"/>
            </a:schemeClr>
          </a:solidFill>
          <a:ln w="9525">
            <a:solidFill>
              <a:schemeClr val="tx1"/>
            </a:solidFill>
            <a:miter lim="800000"/>
          </a:ln>
        </p:spPr>
        <p:txBody>
          <a:bodyPr wrap="none" anchor="ctr"/>
          <a:lstStyle/>
          <a:p>
            <a:endParaRPr lang="zh-CN" altLang="en-US"/>
          </a:p>
        </p:txBody>
      </p:sp>
      <p:sp>
        <p:nvSpPr>
          <p:cNvPr id="61446" name="AutoShape 13"/>
          <p:cNvSpPr>
            <a:spLocks noChangeArrowheads="1"/>
          </p:cNvSpPr>
          <p:nvPr/>
        </p:nvSpPr>
        <p:spPr bwMode="auto">
          <a:xfrm>
            <a:off x="3119967" y="1773238"/>
            <a:ext cx="673100" cy="288925"/>
          </a:xfrm>
          <a:prstGeom prst="flowChartTerminator">
            <a:avLst/>
          </a:prstGeom>
          <a:solidFill>
            <a:schemeClr val="accent1">
              <a:alpha val="43137"/>
            </a:schemeClr>
          </a:solidFill>
          <a:ln w="9525">
            <a:solidFill>
              <a:schemeClr val="tx1"/>
            </a:solidFill>
            <a:miter lim="800000"/>
          </a:ln>
        </p:spPr>
        <p:txBody>
          <a:bodyPr wrap="none" anchor="ctr"/>
          <a:lstStyle/>
          <a:p>
            <a:endParaRPr lang="zh-CN" altLang="en-US"/>
          </a:p>
        </p:txBody>
      </p:sp>
      <p:sp>
        <p:nvSpPr>
          <p:cNvPr id="61447" name="AutoShape 14"/>
          <p:cNvSpPr>
            <a:spLocks noChangeArrowheads="1"/>
          </p:cNvSpPr>
          <p:nvPr/>
        </p:nvSpPr>
        <p:spPr bwMode="auto">
          <a:xfrm>
            <a:off x="4656667" y="1268414"/>
            <a:ext cx="673100" cy="288925"/>
          </a:xfrm>
          <a:prstGeom prst="flowChartTerminator">
            <a:avLst/>
          </a:prstGeom>
          <a:solidFill>
            <a:schemeClr val="accent1">
              <a:alpha val="43137"/>
            </a:schemeClr>
          </a:solidFill>
          <a:ln w="9525">
            <a:solidFill>
              <a:schemeClr val="tx1"/>
            </a:solidFill>
            <a:miter lim="800000"/>
          </a:ln>
        </p:spPr>
        <p:txBody>
          <a:bodyPr wrap="none" anchor="ctr"/>
          <a:lstStyle/>
          <a:p>
            <a:endParaRPr lang="zh-CN" altLang="en-US"/>
          </a:p>
        </p:txBody>
      </p:sp>
      <p:sp>
        <p:nvSpPr>
          <p:cNvPr id="61448" name="AutoShape 15"/>
          <p:cNvSpPr>
            <a:spLocks noChangeArrowheads="1"/>
          </p:cNvSpPr>
          <p:nvPr/>
        </p:nvSpPr>
        <p:spPr bwMode="auto">
          <a:xfrm>
            <a:off x="4176184" y="2060575"/>
            <a:ext cx="1151467" cy="215900"/>
          </a:xfrm>
          <a:prstGeom prst="flowChartTerminator">
            <a:avLst/>
          </a:prstGeom>
          <a:solidFill>
            <a:schemeClr val="accent1">
              <a:alpha val="43137"/>
            </a:schemeClr>
          </a:solidFill>
          <a:ln w="9525">
            <a:solidFill>
              <a:schemeClr val="tx1"/>
            </a:solidFill>
            <a:miter lim="800000"/>
          </a:ln>
        </p:spPr>
        <p:txBody>
          <a:bodyPr wrap="none" anchor="ctr"/>
          <a:lstStyle/>
          <a:p>
            <a:endParaRPr lang="zh-CN" altLang="en-US"/>
          </a:p>
        </p:txBody>
      </p:sp>
      <p:sp>
        <p:nvSpPr>
          <p:cNvPr id="61449" name="AutoShape 16"/>
          <p:cNvSpPr>
            <a:spLocks noChangeArrowheads="1"/>
          </p:cNvSpPr>
          <p:nvPr/>
        </p:nvSpPr>
        <p:spPr bwMode="auto">
          <a:xfrm>
            <a:off x="2446867" y="1773239"/>
            <a:ext cx="480484" cy="287337"/>
          </a:xfrm>
          <a:prstGeom prst="flowChartTerminator">
            <a:avLst/>
          </a:prstGeom>
          <a:solidFill>
            <a:schemeClr val="accent1">
              <a:alpha val="43921"/>
            </a:schemeClr>
          </a:solidFill>
          <a:ln w="9525">
            <a:solidFill>
              <a:schemeClr val="tx1"/>
            </a:solidFill>
            <a:miter lim="800000"/>
          </a:ln>
        </p:spPr>
        <p:txBody>
          <a:bodyPr wrap="none" anchor="ctr"/>
          <a:lstStyle/>
          <a:p>
            <a:endParaRPr lang="zh-CN" altLang="en-US"/>
          </a:p>
        </p:txBody>
      </p:sp>
      <p:sp>
        <p:nvSpPr>
          <p:cNvPr id="61450" name="AutoShape 17"/>
          <p:cNvSpPr>
            <a:spLocks noChangeArrowheads="1"/>
          </p:cNvSpPr>
          <p:nvPr/>
        </p:nvSpPr>
        <p:spPr bwMode="auto">
          <a:xfrm>
            <a:off x="912284" y="1268414"/>
            <a:ext cx="480483" cy="287337"/>
          </a:xfrm>
          <a:prstGeom prst="flowChartTerminator">
            <a:avLst/>
          </a:prstGeom>
          <a:solidFill>
            <a:schemeClr val="accent1">
              <a:alpha val="43921"/>
            </a:schemeClr>
          </a:solidFill>
          <a:ln w="9525">
            <a:solidFill>
              <a:schemeClr val="tx1"/>
            </a:solidFill>
            <a:miter lim="800000"/>
          </a:ln>
        </p:spPr>
        <p:txBody>
          <a:bodyPr wrap="none" anchor="ctr"/>
          <a:lstStyle/>
          <a:p>
            <a:endParaRPr lang="zh-CN" altLang="en-US"/>
          </a:p>
        </p:txBody>
      </p:sp>
      <p:pic>
        <p:nvPicPr>
          <p:cNvPr id="61451"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59033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流程图: 过程 2"/>
          <p:cNvSpPr/>
          <p:nvPr/>
        </p:nvSpPr>
        <p:spPr>
          <a:xfrm>
            <a:off x="6383867" y="1052513"/>
            <a:ext cx="5473700" cy="2265362"/>
          </a:xfrm>
          <a:prstGeom prst="flowChartProcess">
            <a:avLst/>
          </a:prstGeom>
        </p:spPr>
        <p:style>
          <a:lnRef idx="2">
            <a:schemeClr val="accent6"/>
          </a:lnRef>
          <a:fillRef idx="1">
            <a:schemeClr val="lt1"/>
          </a:fillRef>
          <a:effectRef idx="0">
            <a:schemeClr val="accent6"/>
          </a:effectRef>
          <a:fontRef idx="minor">
            <a:schemeClr val="dk1"/>
          </a:fontRef>
        </p:style>
        <p:txBody>
          <a:bodyPr anchor="ctr"/>
          <a:lstStyle/>
          <a:p>
            <a:r>
              <a:rPr lang="zh-CN" altLang="en-US" sz="2000" b="1" noProof="1">
                <a:solidFill>
                  <a:srgbClr val="FF3300"/>
                </a:solidFill>
              </a:rPr>
              <a:t>教材分析：本单元习作《小小“动物园”》要求学生写家里的人，通过把家人想象成某种动物，写出家人最突出、最明显的特点。这是在三年级下册第六单元习作“写一个身边的人，尝试写出他的特点”基础上的提升。</a:t>
            </a:r>
            <a:endParaRPr lang="zh-CN" altLang="en-US" sz="2000" b="1" noProof="1">
              <a:solidFill>
                <a:srgbClr val="FF33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p>
            <a:endParaRPr lang="zh-CN" altLang="en-US"/>
          </a:p>
        </p:txBody>
      </p:sp>
      <p:sp>
        <p:nvSpPr>
          <p:cNvPr id="8" name="内容占位符 7"/>
          <p:cNvSpPr>
            <a:spLocks noGrp="1"/>
          </p:cNvSpPr>
          <p:nvPr>
            <p:ph idx="1"/>
          </p:nvPr>
        </p:nvSpPr>
        <p:spPr/>
        <p:txBody>
          <a:bodyPr/>
          <a:p>
            <a:endParaRPr lang="zh-CN" altLang="en-US"/>
          </a:p>
        </p:txBody>
      </p:sp>
      <p:sp>
        <p:nvSpPr>
          <p:cNvPr id="62465" name="AutoShape 9"/>
          <p:cNvSpPr>
            <a:spLocks noChangeArrowheads="1"/>
          </p:cNvSpPr>
          <p:nvPr/>
        </p:nvSpPr>
        <p:spPr bwMode="auto">
          <a:xfrm>
            <a:off x="1583267" y="1268414"/>
            <a:ext cx="673100" cy="288925"/>
          </a:xfrm>
          <a:prstGeom prst="flowChartTerminator">
            <a:avLst/>
          </a:prstGeom>
          <a:solidFill>
            <a:schemeClr val="accent1">
              <a:alpha val="43137"/>
            </a:schemeClr>
          </a:solidFill>
          <a:ln w="9525">
            <a:solidFill>
              <a:schemeClr val="tx1"/>
            </a:solidFill>
            <a:miter lim="800000"/>
          </a:ln>
        </p:spPr>
        <p:txBody>
          <a:bodyPr wrap="none" anchor="ctr"/>
          <a:lstStyle/>
          <a:p>
            <a:endParaRPr lang="zh-CN" altLang="en-US"/>
          </a:p>
        </p:txBody>
      </p:sp>
      <p:sp>
        <p:nvSpPr>
          <p:cNvPr id="62466" name="AutoShape 10"/>
          <p:cNvSpPr>
            <a:spLocks noChangeArrowheads="1"/>
          </p:cNvSpPr>
          <p:nvPr/>
        </p:nvSpPr>
        <p:spPr bwMode="auto">
          <a:xfrm>
            <a:off x="2351618" y="1268414"/>
            <a:ext cx="673100" cy="288925"/>
          </a:xfrm>
          <a:prstGeom prst="flowChartTerminator">
            <a:avLst/>
          </a:prstGeom>
          <a:solidFill>
            <a:schemeClr val="accent1">
              <a:alpha val="43137"/>
            </a:schemeClr>
          </a:solidFill>
          <a:ln w="9525">
            <a:solidFill>
              <a:schemeClr val="tx1"/>
            </a:solidFill>
            <a:miter lim="800000"/>
          </a:ln>
        </p:spPr>
        <p:txBody>
          <a:bodyPr wrap="none" anchor="ctr"/>
          <a:lstStyle/>
          <a:p>
            <a:endParaRPr lang="zh-CN" altLang="en-US"/>
          </a:p>
        </p:txBody>
      </p:sp>
      <p:sp>
        <p:nvSpPr>
          <p:cNvPr id="62467" name="AutoShape 11"/>
          <p:cNvSpPr>
            <a:spLocks noChangeArrowheads="1"/>
          </p:cNvSpPr>
          <p:nvPr/>
        </p:nvSpPr>
        <p:spPr bwMode="auto">
          <a:xfrm>
            <a:off x="3888318" y="1484314"/>
            <a:ext cx="673100" cy="288925"/>
          </a:xfrm>
          <a:prstGeom prst="flowChartTerminator">
            <a:avLst/>
          </a:prstGeom>
          <a:solidFill>
            <a:schemeClr val="accent1">
              <a:alpha val="43137"/>
            </a:schemeClr>
          </a:solidFill>
          <a:ln w="9525">
            <a:solidFill>
              <a:schemeClr val="tx1"/>
            </a:solidFill>
            <a:miter lim="800000"/>
          </a:ln>
        </p:spPr>
        <p:txBody>
          <a:bodyPr wrap="none" anchor="ctr"/>
          <a:lstStyle/>
          <a:p>
            <a:endParaRPr lang="zh-CN" altLang="en-US"/>
          </a:p>
        </p:txBody>
      </p:sp>
      <p:sp>
        <p:nvSpPr>
          <p:cNvPr id="62468" name="AutoShape 12"/>
          <p:cNvSpPr>
            <a:spLocks noChangeArrowheads="1"/>
          </p:cNvSpPr>
          <p:nvPr/>
        </p:nvSpPr>
        <p:spPr bwMode="auto">
          <a:xfrm>
            <a:off x="3119967" y="1484314"/>
            <a:ext cx="673100" cy="288925"/>
          </a:xfrm>
          <a:prstGeom prst="flowChartTerminator">
            <a:avLst/>
          </a:prstGeom>
          <a:solidFill>
            <a:schemeClr val="accent1">
              <a:alpha val="43137"/>
            </a:schemeClr>
          </a:solidFill>
          <a:ln w="9525">
            <a:solidFill>
              <a:schemeClr val="tx1"/>
            </a:solidFill>
            <a:miter lim="800000"/>
          </a:ln>
        </p:spPr>
        <p:txBody>
          <a:bodyPr wrap="none" anchor="ctr"/>
          <a:lstStyle/>
          <a:p>
            <a:endParaRPr lang="zh-CN" altLang="en-US"/>
          </a:p>
        </p:txBody>
      </p:sp>
      <p:sp>
        <p:nvSpPr>
          <p:cNvPr id="62469" name="AutoShape 13"/>
          <p:cNvSpPr>
            <a:spLocks noChangeArrowheads="1"/>
          </p:cNvSpPr>
          <p:nvPr/>
        </p:nvSpPr>
        <p:spPr bwMode="auto">
          <a:xfrm>
            <a:off x="3119967" y="1773238"/>
            <a:ext cx="673100" cy="288925"/>
          </a:xfrm>
          <a:prstGeom prst="flowChartTerminator">
            <a:avLst/>
          </a:prstGeom>
          <a:solidFill>
            <a:schemeClr val="accent1">
              <a:alpha val="43137"/>
            </a:schemeClr>
          </a:solidFill>
          <a:ln w="9525">
            <a:solidFill>
              <a:schemeClr val="tx1"/>
            </a:solidFill>
            <a:miter lim="800000"/>
          </a:ln>
        </p:spPr>
        <p:txBody>
          <a:bodyPr wrap="none" anchor="ctr"/>
          <a:lstStyle/>
          <a:p>
            <a:endParaRPr lang="zh-CN" altLang="en-US"/>
          </a:p>
        </p:txBody>
      </p:sp>
      <p:sp>
        <p:nvSpPr>
          <p:cNvPr id="62470" name="AutoShape 14"/>
          <p:cNvSpPr>
            <a:spLocks noChangeArrowheads="1"/>
          </p:cNvSpPr>
          <p:nvPr/>
        </p:nvSpPr>
        <p:spPr bwMode="auto">
          <a:xfrm>
            <a:off x="4656667" y="1268414"/>
            <a:ext cx="673100" cy="288925"/>
          </a:xfrm>
          <a:prstGeom prst="flowChartTerminator">
            <a:avLst/>
          </a:prstGeom>
          <a:solidFill>
            <a:schemeClr val="accent1">
              <a:alpha val="43137"/>
            </a:schemeClr>
          </a:solidFill>
          <a:ln w="9525">
            <a:solidFill>
              <a:schemeClr val="tx1"/>
            </a:solidFill>
            <a:miter lim="800000"/>
          </a:ln>
        </p:spPr>
        <p:txBody>
          <a:bodyPr wrap="none" anchor="ctr"/>
          <a:lstStyle/>
          <a:p>
            <a:endParaRPr lang="zh-CN" altLang="en-US"/>
          </a:p>
        </p:txBody>
      </p:sp>
      <p:sp>
        <p:nvSpPr>
          <p:cNvPr id="62471" name="AutoShape 15"/>
          <p:cNvSpPr>
            <a:spLocks noChangeArrowheads="1"/>
          </p:cNvSpPr>
          <p:nvPr/>
        </p:nvSpPr>
        <p:spPr bwMode="auto">
          <a:xfrm>
            <a:off x="4176184" y="2060575"/>
            <a:ext cx="1151467" cy="215900"/>
          </a:xfrm>
          <a:prstGeom prst="flowChartTerminator">
            <a:avLst/>
          </a:prstGeom>
          <a:solidFill>
            <a:schemeClr val="accent1">
              <a:alpha val="43137"/>
            </a:schemeClr>
          </a:solidFill>
          <a:ln w="9525">
            <a:solidFill>
              <a:schemeClr val="tx1"/>
            </a:solidFill>
            <a:miter lim="800000"/>
          </a:ln>
        </p:spPr>
        <p:txBody>
          <a:bodyPr wrap="none" anchor="ctr"/>
          <a:lstStyle/>
          <a:p>
            <a:endParaRPr lang="zh-CN" altLang="en-US"/>
          </a:p>
        </p:txBody>
      </p:sp>
      <p:sp>
        <p:nvSpPr>
          <p:cNvPr id="62472" name="AutoShape 16"/>
          <p:cNvSpPr>
            <a:spLocks noChangeArrowheads="1"/>
          </p:cNvSpPr>
          <p:nvPr/>
        </p:nvSpPr>
        <p:spPr bwMode="auto">
          <a:xfrm>
            <a:off x="2446867" y="1773239"/>
            <a:ext cx="480484" cy="287337"/>
          </a:xfrm>
          <a:prstGeom prst="flowChartTerminator">
            <a:avLst/>
          </a:prstGeom>
          <a:solidFill>
            <a:schemeClr val="accent1">
              <a:alpha val="43921"/>
            </a:schemeClr>
          </a:solidFill>
          <a:ln w="9525">
            <a:solidFill>
              <a:schemeClr val="tx1"/>
            </a:solidFill>
            <a:miter lim="800000"/>
          </a:ln>
        </p:spPr>
        <p:txBody>
          <a:bodyPr wrap="none" anchor="ctr"/>
          <a:lstStyle/>
          <a:p>
            <a:endParaRPr lang="zh-CN" altLang="en-US"/>
          </a:p>
        </p:txBody>
      </p:sp>
      <p:sp>
        <p:nvSpPr>
          <p:cNvPr id="62473" name="AutoShape 17"/>
          <p:cNvSpPr>
            <a:spLocks noChangeArrowheads="1"/>
          </p:cNvSpPr>
          <p:nvPr/>
        </p:nvSpPr>
        <p:spPr bwMode="auto">
          <a:xfrm>
            <a:off x="912284" y="1268414"/>
            <a:ext cx="480483" cy="287337"/>
          </a:xfrm>
          <a:prstGeom prst="flowChartTerminator">
            <a:avLst/>
          </a:prstGeom>
          <a:solidFill>
            <a:schemeClr val="accent1">
              <a:alpha val="43921"/>
            </a:schemeClr>
          </a:solidFill>
          <a:ln w="9525">
            <a:solidFill>
              <a:schemeClr val="tx1"/>
            </a:solidFill>
            <a:miter lim="800000"/>
          </a:ln>
        </p:spPr>
        <p:txBody>
          <a:bodyPr wrap="none" anchor="ctr"/>
          <a:lstStyle/>
          <a:p>
            <a:endParaRPr lang="zh-CN" altLang="en-US"/>
          </a:p>
        </p:txBody>
      </p:sp>
      <p:pic>
        <p:nvPicPr>
          <p:cNvPr id="62474"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59033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流程图: 可选过程 3"/>
          <p:cNvSpPr/>
          <p:nvPr/>
        </p:nvSpPr>
        <p:spPr>
          <a:xfrm>
            <a:off x="5903385" y="3676650"/>
            <a:ext cx="5666316" cy="318135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r>
              <a:rPr lang="zh-CN" altLang="en-US" sz="2400" b="1" noProof="1">
                <a:solidFill>
                  <a:srgbClr val="FF3300"/>
                </a:solidFill>
              </a:rPr>
              <a:t>教学建议：1. 学会在观察，抓住特点介绍。</a:t>
            </a:r>
            <a:endParaRPr lang="zh-CN" altLang="en-US" sz="2400" b="1" noProof="1">
              <a:solidFill>
                <a:srgbClr val="FF3300"/>
              </a:solidFill>
            </a:endParaRPr>
          </a:p>
          <a:p>
            <a:r>
              <a:rPr lang="zh-CN" altLang="en-US" sz="2400" b="1" noProof="1">
                <a:solidFill>
                  <a:srgbClr val="FF3300"/>
                </a:solidFill>
              </a:rPr>
              <a:t>2.结合课文提示对习作进行指导。</a:t>
            </a:r>
            <a:endParaRPr lang="zh-CN" altLang="en-US" sz="2400" b="1" noProof="1">
              <a:solidFill>
                <a:srgbClr val="FF3300"/>
              </a:solidFill>
            </a:endParaRPr>
          </a:p>
          <a:p>
            <a:r>
              <a:rPr lang="zh-CN" altLang="en-US" sz="2400" b="1" noProof="1">
                <a:solidFill>
                  <a:srgbClr val="FF3300"/>
                </a:solidFill>
              </a:rPr>
              <a:t>3.讨论交流法引导学生表达习作。</a:t>
            </a:r>
            <a:endParaRPr lang="zh-CN" altLang="en-US" sz="2400" b="1" noProof="1">
              <a:solidFill>
                <a:srgbClr val="FF3300"/>
              </a:solidFill>
            </a:endParaRPr>
          </a:p>
          <a:p>
            <a:r>
              <a:rPr lang="zh-CN" altLang="en-US" sz="2400" b="1" noProof="1">
                <a:solidFill>
                  <a:srgbClr val="FF3300"/>
                </a:solidFill>
              </a:rPr>
              <a:t>4.互评法互相点评习作。</a:t>
            </a:r>
            <a:endParaRPr lang="zh-CN" altLang="en-US" sz="2400" b="1" noProof="1">
              <a:solidFill>
                <a:srgbClr val="FF3300"/>
              </a:solidFill>
            </a:endParaRPr>
          </a:p>
        </p:txBody>
      </p:sp>
      <p:sp>
        <p:nvSpPr>
          <p:cNvPr id="5" name="流程图: 可选过程 4"/>
          <p:cNvSpPr/>
          <p:nvPr/>
        </p:nvSpPr>
        <p:spPr>
          <a:xfrm>
            <a:off x="6288617" y="439739"/>
            <a:ext cx="5281083" cy="2173287"/>
          </a:xfrm>
          <a:prstGeom prst="flowChartAlternateProcess">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r>
              <a:rPr lang="zh-CN" altLang="en-US" sz="2000" b="1" noProof="1">
                <a:solidFill>
                  <a:srgbClr val="FF3300"/>
                </a:solidFill>
              </a:rPr>
              <a:t>教学重难点：指导学生展开想象，学会抓住人物特点写一件事。</a:t>
            </a:r>
            <a:endParaRPr lang="zh-CN" altLang="en-US" sz="2000" b="1" noProof="1">
              <a:solidFill>
                <a:srgbClr val="FF3300"/>
              </a:solidFill>
            </a:endParaRPr>
          </a:p>
        </p:txBody>
      </p:sp>
      <p:sp>
        <p:nvSpPr>
          <p:cNvPr id="2" name="矩形 1"/>
          <p:cNvSpPr/>
          <p:nvPr/>
        </p:nvSpPr>
        <p:spPr>
          <a:xfrm>
            <a:off x="6235486" y="3059668"/>
            <a:ext cx="2148345" cy="369332"/>
          </a:xfrm>
          <a:prstGeom prst="rect">
            <a:avLst/>
          </a:prstGeom>
        </p:spPr>
        <p:txBody>
          <a:bodyPr wrap="none">
            <a:spAutoFit/>
          </a:bodyPr>
          <a:lstStyle/>
          <a:p>
            <a:r>
              <a:rPr lang="zh-CN" altLang="en-US" dirty="0">
                <a:solidFill>
                  <a:srgbClr val="FF0000"/>
                </a:solidFill>
              </a:rPr>
              <a:t>教学课时：</a:t>
            </a:r>
            <a:r>
              <a:rPr lang="en-US" altLang="zh-CN" dirty="0"/>
              <a:t>2</a:t>
            </a:r>
            <a:r>
              <a:rPr lang="zh-CN" altLang="en-US" dirty="0"/>
              <a:t>课时。</a:t>
            </a:r>
            <a:endParaRPr lang="zh-CN" alt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584" y="0"/>
            <a:ext cx="687493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流程图: 过程 1"/>
          <p:cNvSpPr/>
          <p:nvPr/>
        </p:nvSpPr>
        <p:spPr>
          <a:xfrm>
            <a:off x="6864351" y="196850"/>
            <a:ext cx="5376333" cy="66167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r>
              <a:rPr lang="zh-CN" altLang="en-US" noProof="1" smtClean="0">
                <a:solidFill>
                  <a:srgbClr val="FF0000"/>
                </a:solidFill>
              </a:rPr>
              <a:t>教材分析：</a:t>
            </a:r>
            <a:r>
              <a:rPr lang="zh-CN" altLang="en-US" noProof="1" smtClean="0"/>
              <a:t>本单元语文园地安排了四个板块的内容。</a:t>
            </a:r>
            <a:endParaRPr lang="zh-CN" altLang="en-US" noProof="1" smtClean="0"/>
          </a:p>
          <a:p>
            <a:r>
              <a:rPr lang="zh-CN" altLang="en-US" noProof="1" smtClean="0"/>
              <a:t>   “交流平台”围绕提问策略展开交流,旨在引导学生结合本单元的学习体验,梳理学到的提问策略,懂得在阅读中自觉运用提问策略,逐步养成敢于提问,善于提问的好习惯。</a:t>
            </a:r>
            <a:endParaRPr lang="zh-CN" altLang="en-US" noProof="1" smtClean="0"/>
          </a:p>
          <a:p>
            <a:r>
              <a:rPr lang="zh-CN" altLang="en-US" noProof="1" smtClean="0"/>
              <a:t>   “识字加油站”编排了九组汉字,引导学生利用形声字的特点认识“驻、钞”等12个生字</a:t>
            </a:r>
            <a:endParaRPr lang="zh-CN" altLang="en-US" noProof="1" smtClean="0"/>
          </a:p>
          <a:p>
            <a:r>
              <a:rPr lang="zh-CN" altLang="en-US" noProof="1" smtClean="0"/>
              <a:t>   “词句段运用”安排了两项内容。一是体会每组两个句子在表达上的不同,二是体会自问自答这一表达方式的效果。</a:t>
            </a:r>
            <a:endParaRPr lang="zh-CN" altLang="en-US" noProof="1" smtClean="0"/>
          </a:p>
          <a:p>
            <a:r>
              <a:rPr lang="zh-CN" altLang="en-US" noProof="1" smtClean="0"/>
              <a:t>  “日积月累”编排的是一组与“提问”紧密相关的古代名句。旨在让学生积累名句的同时,进一步体会提问的意义。</a:t>
            </a:r>
            <a:endParaRPr lang="en-US" altLang="zh-CN" noProof="1" smtClean="0"/>
          </a:p>
          <a:p>
            <a:endParaRPr lang="en-US" altLang="zh-CN" dirty="0" smtClean="0">
              <a:solidFill>
                <a:srgbClr val="FF0000"/>
              </a:solidFill>
            </a:endParaRPr>
          </a:p>
          <a:p>
            <a:endParaRPr lang="en-US" altLang="zh-CN" dirty="0">
              <a:solidFill>
                <a:srgbClr val="FF0000"/>
              </a:solidFill>
            </a:endParaRPr>
          </a:p>
          <a:p>
            <a:endParaRPr lang="en-US" altLang="zh-CN" dirty="0" smtClean="0">
              <a:solidFill>
                <a:srgbClr val="FF0000"/>
              </a:solidFill>
            </a:endParaRPr>
          </a:p>
          <a:p>
            <a:endParaRPr lang="en-US" altLang="zh-CN" dirty="0">
              <a:solidFill>
                <a:srgbClr val="FF0000"/>
              </a:solidFill>
            </a:endParaRPr>
          </a:p>
          <a:p>
            <a:r>
              <a:rPr lang="zh-CN" altLang="en-US" dirty="0" smtClean="0">
                <a:solidFill>
                  <a:srgbClr val="FF0000"/>
                </a:solidFill>
              </a:rPr>
              <a:t>教学</a:t>
            </a:r>
            <a:r>
              <a:rPr lang="zh-CN" altLang="en-US" dirty="0">
                <a:solidFill>
                  <a:srgbClr val="FF0000"/>
                </a:solidFill>
              </a:rPr>
              <a:t>课时：</a:t>
            </a:r>
            <a:r>
              <a:rPr lang="en-US" altLang="zh-CN" dirty="0"/>
              <a:t>2</a:t>
            </a:r>
            <a:r>
              <a:rPr lang="zh-CN" altLang="en-US" dirty="0"/>
              <a:t>课时。</a:t>
            </a:r>
            <a:endParaRPr lang="zh-CN" altLang="en-US" dirty="0"/>
          </a:p>
          <a:p>
            <a:endParaRPr lang="zh-CN" altLang="en-US" noProof="1"/>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68749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圆角矩形标注 1"/>
          <p:cNvSpPr/>
          <p:nvPr/>
        </p:nvSpPr>
        <p:spPr>
          <a:xfrm>
            <a:off x="7056967" y="549276"/>
            <a:ext cx="5088467" cy="1573213"/>
          </a:xfrm>
          <a:prstGeom prst="wedgeRoundRectCallout">
            <a:avLst>
              <a:gd name="adj1" fmla="val -146655"/>
              <a:gd name="adj2" fmla="val 526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noProof="1">
                <a:solidFill>
                  <a:srgbClr val="FF0000"/>
                </a:solidFill>
              </a:rPr>
              <a:t>教学目标：</a:t>
            </a:r>
            <a:r>
              <a:rPr lang="en-US" altLang="zh-CN" noProof="1"/>
              <a:t>1</a:t>
            </a:r>
            <a:r>
              <a:rPr lang="zh-CN" altLang="en-US" noProof="1"/>
              <a:t>、交流阅读体验,梳理提问策略。                                                                    2.总结运用提问策略阅读的好处</a:t>
            </a:r>
            <a:r>
              <a:rPr lang="zh-CN" altLang="en-US" noProof="1" smtClean="0"/>
              <a:t>。</a:t>
            </a:r>
            <a:endParaRPr lang="en-US" altLang="zh-CN" noProof="1" smtClean="0"/>
          </a:p>
          <a:p>
            <a:pPr algn="ctr"/>
            <a:r>
              <a:rPr lang="zh-CN" altLang="en-US" noProof="1" smtClean="0"/>
              <a:t> </a:t>
            </a:r>
            <a:r>
              <a:rPr lang="zh-CN" altLang="en-US" noProof="1"/>
              <a:t>3.交流运用提问策略存在的问题。</a:t>
            </a:r>
            <a:endParaRPr lang="zh-CN" altLang="en-US" noProof="1"/>
          </a:p>
          <a:p>
            <a:pPr algn="ctr"/>
            <a:endParaRPr lang="zh-CN" altLang="en-US" noProof="1"/>
          </a:p>
        </p:txBody>
      </p:sp>
      <p:sp>
        <p:nvSpPr>
          <p:cNvPr id="3" name="流程图: 过程 2"/>
          <p:cNvSpPr/>
          <p:nvPr/>
        </p:nvSpPr>
        <p:spPr>
          <a:xfrm>
            <a:off x="7056968" y="2781300"/>
            <a:ext cx="5135033" cy="403225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r>
              <a:rPr lang="zh-CN" altLang="en-US" noProof="1">
                <a:solidFill>
                  <a:srgbClr val="FF0000"/>
                </a:solidFill>
              </a:rPr>
              <a:t>教学建议：</a:t>
            </a:r>
            <a:r>
              <a:rPr lang="en-US" altLang="zh-CN" noProof="1"/>
              <a:t>1</a:t>
            </a:r>
            <a:r>
              <a:rPr lang="zh-CN" altLang="en-US" noProof="1"/>
              <a:t>、引导学生结合本单元的学习,交流学到的提问策略,教师相机帮助学生梳理</a:t>
            </a:r>
            <a:r>
              <a:rPr lang="zh-CN" altLang="en-US" noProof="1" smtClean="0"/>
              <a:t>。</a:t>
            </a:r>
            <a:endParaRPr lang="en-US" altLang="zh-CN" noProof="1" smtClean="0"/>
          </a:p>
          <a:p>
            <a:r>
              <a:rPr lang="en-US" altLang="zh-CN" noProof="1" smtClean="0"/>
              <a:t>2</a:t>
            </a:r>
            <a:r>
              <a:rPr lang="zh-CN" altLang="en-US" noProof="1"/>
              <a:t>、让学生结合自己的阅读体验,交流运用提问策略进行阅读的好处。再让学生读读学习伙伴的话,总结好处。相机激励学生在阅读中养成善于提问、主动提问的好习惯。还可以顺势引导学生学习“日积月累”,进一步体会提问的意义。</a:t>
            </a:r>
            <a:endParaRPr lang="zh-CN" altLang="en-US" noProof="1"/>
          </a:p>
          <a:p>
            <a:r>
              <a:rPr lang="en-US" altLang="zh-CN" noProof="1"/>
              <a:t>3</a:t>
            </a:r>
            <a:r>
              <a:rPr lang="zh-CN" altLang="en-US" noProof="1"/>
              <a:t>、教师可以把针对《蝙蝠和雷达》的写法提出的问题汇集起来,让学生读一读课文,再读一读这些问题,帮助学生加深感受。</a:t>
            </a:r>
            <a:endParaRPr lang="zh-CN" altLang="en-US" noProof="1"/>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68749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圆角矩形标注 1"/>
          <p:cNvSpPr/>
          <p:nvPr/>
        </p:nvSpPr>
        <p:spPr>
          <a:xfrm>
            <a:off x="7920567" y="692150"/>
            <a:ext cx="4127500" cy="1079500"/>
          </a:xfrm>
          <a:prstGeom prst="wedgeRoundRectCallout">
            <a:avLst>
              <a:gd name="adj1" fmla="val -188781"/>
              <a:gd name="adj2" fmla="val 30326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noProof="1">
                <a:solidFill>
                  <a:srgbClr val="FF0000"/>
                </a:solidFill>
              </a:rPr>
              <a:t>教学目标：</a:t>
            </a:r>
            <a:r>
              <a:rPr lang="en-US" altLang="zh-CN" noProof="1"/>
              <a:t>1</a:t>
            </a:r>
            <a:r>
              <a:rPr lang="zh-CN" altLang="en-US" noProof="1"/>
              <a:t>、学生读每一组汉字，读准字音。</a:t>
            </a:r>
            <a:endParaRPr lang="zh-CN" altLang="en-US" noProof="1"/>
          </a:p>
          <a:p>
            <a:pPr algn="ctr"/>
            <a:r>
              <a:rPr lang="en-US" altLang="zh-CN" noProof="1"/>
              <a:t>2</a:t>
            </a:r>
            <a:r>
              <a:rPr lang="zh-CN" altLang="en-US" noProof="1"/>
              <a:t>、学生说说自己的发现。</a:t>
            </a:r>
            <a:endParaRPr lang="zh-CN" altLang="en-US" noProof="1"/>
          </a:p>
        </p:txBody>
      </p:sp>
      <p:sp>
        <p:nvSpPr>
          <p:cNvPr id="3" name="圆角矩形标注 2"/>
          <p:cNvSpPr/>
          <p:nvPr/>
        </p:nvSpPr>
        <p:spPr>
          <a:xfrm>
            <a:off x="6576484" y="1973263"/>
            <a:ext cx="5471583" cy="4884737"/>
          </a:xfrm>
          <a:prstGeom prst="wedgeRoundRectCallout">
            <a:avLst>
              <a:gd name="adj1" fmla="val -122648"/>
              <a:gd name="adj2" fmla="val 51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r>
              <a:rPr lang="zh-CN" altLang="en-US" noProof="1">
                <a:solidFill>
                  <a:srgbClr val="FF0000"/>
                </a:solidFill>
              </a:rPr>
              <a:t>教学建议：</a:t>
            </a:r>
            <a:r>
              <a:rPr lang="zh-CN" altLang="en-US" noProof="1"/>
              <a:t>第一部分生字的学习,可以引导学生先根据形旁猜汉字的意思,再根据意思组成词语,最后查工具书验证。如,“培”为土字旁,猜测字义可能和土相关,试着组词“培土”,最后通过查工具书知道这个字的本义是给植物或墙、堤等的根基垒土,后引申为帮助和保护人的成长,所以还可以组成词语“培养、培育、培训”等。</a:t>
            </a:r>
            <a:endParaRPr lang="zh-CN" altLang="en-US" noProof="1"/>
          </a:p>
          <a:p>
            <a:r>
              <a:rPr lang="zh-CN" altLang="en-US" noProof="1"/>
              <a:t>第二部分的学习,学生可以先说说形旁所表示的意义再尝试通过组词来理解,最后查工具书验证。如,“账”字,学生可以通过回忆熟字“财、货”等,猜测含有贝字旁的字与金钱有关。然后尝试着组词“账本、还账”。最后查工具书验证。</a:t>
            </a:r>
            <a:endParaRPr lang="zh-CN" altLang="en-US" noProof="1"/>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64791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文本框 2"/>
          <p:cNvSpPr txBox="1">
            <a:spLocks noChangeArrowheads="1"/>
          </p:cNvSpPr>
          <p:nvPr/>
        </p:nvSpPr>
        <p:spPr bwMode="auto">
          <a:xfrm>
            <a:off x="6479118" y="423864"/>
            <a:ext cx="493183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a:solidFill>
                  <a:srgbClr val="FF0000"/>
                </a:solidFill>
              </a:rPr>
              <a:t>教学目标和教学建议</a:t>
            </a:r>
            <a:endParaRPr lang="zh-CN" altLang="en-US" sz="2800">
              <a:solidFill>
                <a:srgbClr val="FF0000"/>
              </a:solidFill>
            </a:endParaRPr>
          </a:p>
        </p:txBody>
      </p:sp>
      <p:sp>
        <p:nvSpPr>
          <p:cNvPr id="2" name="圆角矩形标注 1"/>
          <p:cNvSpPr/>
          <p:nvPr/>
        </p:nvSpPr>
        <p:spPr>
          <a:xfrm>
            <a:off x="6479117" y="946150"/>
            <a:ext cx="5571067" cy="5911850"/>
          </a:xfrm>
          <a:prstGeom prst="wedgeRoundRectCallout">
            <a:avLst>
              <a:gd name="adj1" fmla="val -68923"/>
              <a:gd name="adj2" fmla="val -5263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r>
              <a:rPr lang="zh-CN" altLang="en-US" noProof="1"/>
              <a:t>1.学生朗读两组句子,说说每组中两个句子表达的主要意思是否一样。</a:t>
            </a:r>
            <a:endParaRPr lang="zh-CN" altLang="en-US" noProof="1"/>
          </a:p>
          <a:p>
            <a:r>
              <a:rPr lang="zh-CN" altLang="en-US" noProof="1"/>
              <a:t>2.学生交流每组中的两个句子有什么不同。第一组中的第一句反复运用“没有”,在句中出现四次。第二句中只有个“没有”。第二组中的第一句反复使用“叫”,第二句没有</a:t>
            </a:r>
            <a:endParaRPr lang="zh-CN" altLang="en-US" noProof="1"/>
          </a:p>
          <a:p>
            <a:r>
              <a:rPr lang="zh-CN" altLang="en-US" noProof="1"/>
              <a:t>反复使用。</a:t>
            </a:r>
            <a:endParaRPr lang="zh-CN" altLang="en-US" noProof="1"/>
          </a:p>
          <a:p>
            <a:r>
              <a:rPr lang="zh-CN" altLang="en-US" noProof="1"/>
              <a:t>3.学生反复对比读句子,说说每组中的两个句子带给自</a:t>
            </a:r>
            <a:endParaRPr lang="zh-CN" altLang="en-US" noProof="1"/>
          </a:p>
          <a:p>
            <a:r>
              <a:rPr lang="zh-CN" altLang="en-US" noProof="1"/>
              <a:t>己的感受有何不同。引导学生发现第一组中的第一句更能突显那时候什么也没有,十分落后。第二组中的第一句更能突显那条狗十分爱叫。</a:t>
            </a:r>
            <a:endParaRPr lang="zh-CN" altLang="en-US" noProof="1"/>
          </a:p>
          <a:p>
            <a:r>
              <a:rPr lang="zh-CN" altLang="en-US" noProof="1"/>
              <a:t>4.引导学生尝试表达。如,可以让学生照样子改写“车外是茫茫的大戈壁,没有山、水和人烟”。</a:t>
            </a:r>
            <a:endParaRPr lang="zh-CN" altLang="en-US" noProof="1"/>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64791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文本框 2"/>
          <p:cNvSpPr txBox="1">
            <a:spLocks noChangeArrowheads="1"/>
          </p:cNvSpPr>
          <p:nvPr/>
        </p:nvSpPr>
        <p:spPr bwMode="auto">
          <a:xfrm>
            <a:off x="6479118" y="423864"/>
            <a:ext cx="493183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a:solidFill>
                  <a:srgbClr val="FF0000"/>
                </a:solidFill>
              </a:rPr>
              <a:t>教学目标和教学建议</a:t>
            </a:r>
            <a:endParaRPr lang="zh-CN" altLang="en-US" sz="2800">
              <a:solidFill>
                <a:srgbClr val="FF0000"/>
              </a:solidFill>
            </a:endParaRPr>
          </a:p>
        </p:txBody>
      </p:sp>
      <p:sp>
        <p:nvSpPr>
          <p:cNvPr id="2" name="圆角矩形标注 1"/>
          <p:cNvSpPr/>
          <p:nvPr/>
        </p:nvSpPr>
        <p:spPr>
          <a:xfrm>
            <a:off x="6479117" y="1162050"/>
            <a:ext cx="5571067" cy="5695950"/>
          </a:xfrm>
          <a:prstGeom prst="wedgeRoundRectCallout">
            <a:avLst>
              <a:gd name="adj1" fmla="val -70823"/>
              <a:gd name="adj2" fmla="val -2585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r>
              <a:rPr lang="zh-CN" altLang="en-US" noProof="1"/>
              <a:t>1.组织学生自由读句子,读后交流,发现三个句子的特点。</a:t>
            </a:r>
            <a:endParaRPr lang="zh-CN" altLang="en-US" noProof="1"/>
          </a:p>
          <a:p>
            <a:r>
              <a:rPr lang="zh-CN" altLang="en-US" noProof="1"/>
              <a:t>2.出示非自问自答的句子,如,“人们从蝙蝠身上得到了启示,使飞机能在漆黑的夜里安全飞行”“人类呼风唤雨”“人类靠现代科学技术呼风唤雨”。引导学生进行比较,体会自问自答表示强调的效果。</a:t>
            </a:r>
            <a:endParaRPr lang="zh-CN" altLang="en-US" noProof="1"/>
          </a:p>
          <a:p>
            <a:r>
              <a:rPr lang="zh-CN" altLang="en-US" noProof="1"/>
              <a:t>3.让学生在学过的课文里找出自问自答的句子,并读读,加深体会。如,《走月亮》中的“从果园那边飘来果子的甜香,是雪梨,是火把梨,还是紫葡萄?都有”。</a:t>
            </a:r>
            <a:endParaRPr lang="zh-CN" altLang="en-US" noProof="1"/>
          </a:p>
          <a:p>
            <a:r>
              <a:rPr lang="zh-CN" altLang="en-US" noProof="1"/>
              <a:t>4.组织学生抄写句子,进一步体会自问自答的表达效果。</a:t>
            </a:r>
            <a:endParaRPr lang="zh-CN" altLang="en-US" noProof="1"/>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64791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椭圆形标注 1"/>
          <p:cNvSpPr/>
          <p:nvPr/>
        </p:nvSpPr>
        <p:spPr>
          <a:xfrm>
            <a:off x="6709834" y="1185863"/>
            <a:ext cx="6432551" cy="3411537"/>
          </a:xfrm>
          <a:prstGeom prst="wedgeEllipseCallout">
            <a:avLst>
              <a:gd name="adj1" fmla="val -126138"/>
              <a:gd name="adj2" fmla="val 4618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noProof="1"/>
              <a:t>1</a:t>
            </a:r>
            <a:r>
              <a:rPr lang="zh-CN" altLang="en-US" noProof="1"/>
              <a:t>、学生借助拼音把句子读正确</a:t>
            </a:r>
            <a:r>
              <a:rPr lang="zh-CN" altLang="en-US" noProof="1" smtClean="0"/>
              <a:t>。</a:t>
            </a:r>
            <a:endParaRPr lang="en-US" altLang="zh-CN" noProof="1" smtClean="0"/>
          </a:p>
          <a:p>
            <a:pPr algn="ctr"/>
            <a:r>
              <a:rPr lang="en-US" altLang="zh-CN" noProof="1" smtClean="0"/>
              <a:t>2</a:t>
            </a:r>
            <a:r>
              <a:rPr lang="zh-CN" altLang="en-US" noProof="1"/>
              <a:t>、学生自由说说这些句子的大致意思，教师根据学生的理解进行补充讲解</a:t>
            </a:r>
            <a:r>
              <a:rPr lang="zh-CN" altLang="en-US" noProof="1" smtClean="0"/>
              <a:t>。</a:t>
            </a:r>
            <a:endParaRPr lang="en-US" altLang="zh-CN" noProof="1" smtClean="0"/>
          </a:p>
          <a:p>
            <a:pPr algn="ctr"/>
            <a:r>
              <a:rPr lang="en-US" altLang="zh-CN" noProof="1" smtClean="0"/>
              <a:t>3</a:t>
            </a:r>
            <a:r>
              <a:rPr lang="zh-CN" altLang="en-US" noProof="1"/>
              <a:t>、学生熟读、背诵。4、学生选择最喜欢的名句抄写在卡片上，把卡片放在自己经常能看到的地方，激励自己养成勤学好问的习惯。</a:t>
            </a:r>
            <a:endParaRPr lang="en-US" altLang="zh-CN" noProof="1"/>
          </a:p>
        </p:txBody>
      </p:sp>
      <p:sp>
        <p:nvSpPr>
          <p:cNvPr id="68611" name="文本框 2"/>
          <p:cNvSpPr txBox="1">
            <a:spLocks noChangeArrowheads="1"/>
          </p:cNvSpPr>
          <p:nvPr/>
        </p:nvSpPr>
        <p:spPr bwMode="auto">
          <a:xfrm>
            <a:off x="7020985" y="423864"/>
            <a:ext cx="493183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a:solidFill>
                  <a:srgbClr val="FF0000"/>
                </a:solidFill>
              </a:rPr>
              <a:t>教学目标和教学建议</a:t>
            </a:r>
            <a:endParaRPr lang="zh-CN" altLang="en-US" sz="2800">
              <a:solidFill>
                <a:srgbClr val="FF000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标题 3"/>
          <p:cNvSpPr>
            <a:spLocks noGrp="1"/>
          </p:cNvSpPr>
          <p:nvPr>
            <p:ph type="ctrTitle"/>
          </p:nvPr>
        </p:nvSpPr>
        <p:spPr/>
        <p:txBody>
          <a:bodyPr/>
          <a:p>
            <a:endParaRPr lang="zh-CN" altLang="en-US"/>
          </a:p>
        </p:txBody>
      </p:sp>
      <p:sp>
        <p:nvSpPr>
          <p:cNvPr id="69633" name="Text Box 2"/>
          <p:cNvSpPr txBox="1">
            <a:spLocks noChangeArrowheads="1"/>
          </p:cNvSpPr>
          <p:nvPr/>
        </p:nvSpPr>
        <p:spPr bwMode="auto">
          <a:xfrm>
            <a:off x="3217334" y="1773238"/>
            <a:ext cx="9023351"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5400" b="1">
                <a:solidFill>
                  <a:srgbClr val="E2063A"/>
                </a:solidFill>
                <a:latin typeface="楷体" panose="02010609060101010101" charset="-122"/>
                <a:ea typeface="楷体" panose="02010609060101010101" charset="-122"/>
                <a:sym typeface="Times New Roman" panose="02020603050405020304" pitchFamily="18" charset="0"/>
              </a:rPr>
              <a:t>          </a:t>
            </a:r>
            <a:r>
              <a:rPr lang="zh-CN" altLang="en-US" sz="5400" b="1">
                <a:solidFill>
                  <a:srgbClr val="E2063A"/>
                </a:solidFill>
                <a:latin typeface="楷体" panose="02010609060101010101" charset="-122"/>
                <a:ea typeface="楷体" panose="02010609060101010101" charset="-122"/>
                <a:sym typeface="Times New Roman" panose="02020603050405020304" pitchFamily="18" charset="0"/>
              </a:rPr>
              <a:t>不断学习  </a:t>
            </a:r>
            <a:endParaRPr lang="zh-CN" altLang="en-US" sz="5400" b="1">
              <a:solidFill>
                <a:srgbClr val="E2063A"/>
              </a:solidFill>
              <a:latin typeface="楷体" panose="02010609060101010101" charset="-122"/>
              <a:ea typeface="楷体" panose="02010609060101010101" charset="-122"/>
              <a:sym typeface="Times New Roman" panose="02020603050405020304" pitchFamily="18" charset="0"/>
            </a:endParaRPr>
          </a:p>
          <a:p>
            <a:r>
              <a:rPr lang="zh-CN" altLang="en-US" sz="5400" b="1">
                <a:solidFill>
                  <a:srgbClr val="E2063A"/>
                </a:solidFill>
                <a:latin typeface="楷体" panose="02010609060101010101" charset="-122"/>
                <a:ea typeface="楷体" panose="02010609060101010101" charset="-122"/>
                <a:sym typeface="宋体" panose="02010600030101010101" pitchFamily="2" charset="-122"/>
              </a:rPr>
              <a:t>                                 </a:t>
            </a:r>
            <a:endParaRPr lang="zh-CN" altLang="en-US" sz="5400" b="1">
              <a:solidFill>
                <a:srgbClr val="E2063A"/>
              </a:solidFill>
              <a:latin typeface="楷体" panose="02010609060101010101" charset="-122"/>
              <a:ea typeface="楷体" panose="02010609060101010101" charset="-122"/>
              <a:sym typeface="宋体" panose="02010600030101010101" pitchFamily="2" charset="-122"/>
            </a:endParaRPr>
          </a:p>
          <a:p>
            <a:r>
              <a:rPr lang="zh-CN" altLang="en-US" sz="5400" b="1">
                <a:solidFill>
                  <a:srgbClr val="E2063A"/>
                </a:solidFill>
                <a:latin typeface="楷体" panose="02010609060101010101" charset="-122"/>
                <a:ea typeface="楷体" panose="02010609060101010101" charset="-122"/>
                <a:sym typeface="宋体" panose="02010600030101010101" pitchFamily="2" charset="-122"/>
              </a:rPr>
              <a:t>     不断实践                              </a:t>
            </a:r>
            <a:endParaRPr lang="zh-CN" altLang="en-US" sz="5400" b="1">
              <a:solidFill>
                <a:srgbClr val="E2063A"/>
              </a:solidFill>
              <a:latin typeface="楷体" panose="02010609060101010101" charset="-122"/>
              <a:ea typeface="楷体" panose="02010609060101010101" charset="-122"/>
              <a:sym typeface="宋体" panose="02010600030101010101" pitchFamily="2" charset="-122"/>
            </a:endParaRPr>
          </a:p>
          <a:p>
            <a:r>
              <a:rPr lang="zh-CN" altLang="en-US" sz="5400" b="1">
                <a:solidFill>
                  <a:srgbClr val="E2063A"/>
                </a:solidFill>
                <a:latin typeface="楷体" panose="02010609060101010101" charset="-122"/>
                <a:ea typeface="楷体" panose="02010609060101010101" charset="-122"/>
                <a:sym typeface="宋体" panose="02010600030101010101" pitchFamily="2" charset="-122"/>
              </a:rPr>
              <a:t>                                          </a:t>
            </a:r>
            <a:endParaRPr lang="zh-CN" altLang="en-US" sz="5400" b="1">
              <a:solidFill>
                <a:srgbClr val="E2063A"/>
              </a:solidFill>
              <a:latin typeface="楷体" panose="02010609060101010101" charset="-122"/>
              <a:ea typeface="楷体" panose="02010609060101010101" charset="-122"/>
              <a:sym typeface="宋体" panose="02010600030101010101" pitchFamily="2" charset="-122"/>
            </a:endParaRPr>
          </a:p>
          <a:p>
            <a:r>
              <a:rPr lang="zh-CN" altLang="en-US" sz="5400" b="1">
                <a:solidFill>
                  <a:srgbClr val="E2063A"/>
                </a:solidFill>
                <a:latin typeface="楷体" panose="02010609060101010101" charset="-122"/>
                <a:ea typeface="楷体" panose="02010609060101010101" charset="-122"/>
                <a:sym typeface="宋体" panose="02010600030101010101" pitchFamily="2" charset="-122"/>
              </a:rPr>
              <a:t>不断反思</a:t>
            </a:r>
            <a:endParaRPr lang="zh-CN" altLang="en-US" sz="5400" b="1">
              <a:solidFill>
                <a:srgbClr val="E2063A"/>
              </a:solidFill>
              <a:latin typeface="楷体" panose="02010609060101010101" charset="-122"/>
              <a:ea typeface="楷体" panose="02010609060101010101" charset="-122"/>
            </a:endParaRPr>
          </a:p>
        </p:txBody>
      </p:sp>
      <p:sp>
        <p:nvSpPr>
          <p:cNvPr id="69634" name="WordArt 3" descr="water"/>
          <p:cNvSpPr>
            <a:spLocks noChangeArrowheads="1" noChangeShapeType="1" noTextEdit="1"/>
          </p:cNvSpPr>
          <p:nvPr/>
        </p:nvSpPr>
        <p:spPr bwMode="auto">
          <a:xfrm>
            <a:off x="431800" y="620714"/>
            <a:ext cx="4607984" cy="1296987"/>
          </a:xfrm>
          <a:prstGeom prst="rect">
            <a:avLst/>
          </a:prstGeom>
        </p:spPr>
        <p:txBody>
          <a:bodyPr wrap="none" fromWordArt="1">
            <a:prstTxWarp prst="textPlain">
              <a:avLst>
                <a:gd name="adj" fmla="val 50000"/>
              </a:avLst>
            </a:prstTxWarp>
          </a:bodyPr>
          <a:lstStyle/>
          <a:p>
            <a:pPr algn="ctr"/>
            <a:r>
              <a:rPr lang="zh-CN" altLang="en-US" sz="3600" kern="10">
                <a:ln w="9525">
                  <a:solidFill>
                    <a:srgbClr val="006600"/>
                  </a:solidFill>
                  <a:round/>
                </a:ln>
                <a:blipFill dpi="0" rotWithShape="0">
                  <a:blip r:embed="rId2"/>
                  <a:srcRect/>
                  <a:tile tx="0" ty="0" sx="100000" sy="100000" flip="none" algn="tl"/>
                </a:blipFill>
                <a:effectLst>
                  <a:outerShdw dist="107763" dir="13500000" sx="125000" sy="125000" rotWithShape="0">
                    <a:srgbClr val="C7DFD3">
                      <a:alpha val="75000"/>
                    </a:srgbClr>
                  </a:outerShdw>
                </a:effectLst>
                <a:latin typeface="楷体" panose="02010609060101010101" charset="-122"/>
                <a:ea typeface="楷体" panose="02010609060101010101" charset="-122"/>
              </a:rPr>
              <a:t>与梳理教材共成长</a:t>
            </a:r>
            <a:endParaRPr lang="zh-CN" altLang="en-US" sz="3600" kern="10">
              <a:ln w="9525">
                <a:solidFill>
                  <a:srgbClr val="006600"/>
                </a:solidFill>
                <a:round/>
              </a:ln>
              <a:blipFill dpi="0" rotWithShape="0">
                <a:blip r:embed="rId2"/>
                <a:srcRect/>
                <a:tile tx="0" ty="0" sx="100000" sy="100000" flip="none" algn="tl"/>
              </a:blipFill>
              <a:effectLst>
                <a:outerShdw dist="107763" dir="13500000" sx="125000" sy="125000" rotWithShape="0">
                  <a:srgbClr val="C7DFD3">
                    <a:alpha val="75000"/>
                  </a:srgbClr>
                </a:outerShdw>
              </a:effectLst>
              <a:latin typeface="楷体" panose="02010609060101010101" charset="-122"/>
              <a:ea typeface="楷体" panose="02010609060101010101" charset="-122"/>
            </a:endParaRPr>
          </a:p>
        </p:txBody>
      </p:sp>
    </p:spTree>
  </p:cSld>
  <p:clrMapOvr>
    <a:masterClrMapping/>
  </p:clrMapOvr>
  <p:transition>
    <p:newsfla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6" name="内容占位符 5"/>
          <p:cNvSpPr>
            <a:spLocks noGrp="1"/>
          </p:cNvSpPr>
          <p:nvPr>
            <p:ph idx="1"/>
          </p:nvPr>
        </p:nvSpPr>
        <p:spPr>
          <a:xfrm>
            <a:off x="669882" y="1601478"/>
            <a:ext cx="10852237" cy="5388907"/>
          </a:xfrm>
        </p:spPr>
        <p:txBody>
          <a:bodyPr/>
          <a:p>
            <a:endParaRPr lang="zh-CN" altLang="en-US"/>
          </a:p>
        </p:txBody>
      </p:sp>
      <p:pic>
        <p:nvPicPr>
          <p:cNvPr id="31746" name="图片 6" descr="1.jpg"/>
          <p:cNvPicPr>
            <a:picLocks noChangeAspect="1"/>
          </p:cNvPicPr>
          <p:nvPr/>
        </p:nvPicPr>
        <p:blipFill>
          <a:blip r:embed="rId2" cstate="print">
            <a:lum bright="10000"/>
          </a:blip>
          <a:srcRect l="5879"/>
          <a:stretch>
            <a:fillRect/>
          </a:stretch>
        </p:blipFill>
        <p:spPr bwMode="auto">
          <a:xfrm>
            <a:off x="6743139" y="365760"/>
            <a:ext cx="4479043" cy="6147581"/>
          </a:xfrm>
          <a:prstGeom prst="rect">
            <a:avLst/>
          </a:prstGeom>
          <a:ln>
            <a:noFill/>
          </a:ln>
          <a:effectLst>
            <a:outerShdw blurRad="292100" dist="139700" dir="2700000" algn="tl" rotWithShape="0">
              <a:srgbClr val="333333">
                <a:alpha val="65000"/>
              </a:srgbClr>
            </a:outerShdw>
          </a:effectLst>
        </p:spPr>
      </p:pic>
      <p:sp>
        <p:nvSpPr>
          <p:cNvPr id="31747" name="矩形 2"/>
          <p:cNvSpPr>
            <a:spLocks noChangeArrowheads="1"/>
          </p:cNvSpPr>
          <p:nvPr/>
        </p:nvSpPr>
        <p:spPr bwMode="auto">
          <a:xfrm>
            <a:off x="450215" y="1126490"/>
            <a:ext cx="6109335" cy="645160"/>
          </a:xfrm>
          <a:prstGeom prst="rect">
            <a:avLst/>
          </a:prstGeom>
          <a:noFill/>
          <a:ln w="9525">
            <a:noFill/>
            <a:miter lim="800000"/>
          </a:ln>
        </p:spPr>
        <p:txBody>
          <a:bodyPr wrap="square">
            <a:spAutoFit/>
          </a:bodyPr>
          <a:lstStyle/>
          <a:p>
            <a:r>
              <a:rPr lang="zh-CN" altLang="en-US" sz="2800" b="1" dirty="0">
                <a:latin typeface="华文中宋" panose="02010600040101010101" charset="-122"/>
                <a:ea typeface="华文中宋" panose="02010600040101010101" charset="-122"/>
              </a:rPr>
              <a:t>四年级上册阅读策略单元</a:t>
            </a:r>
            <a:r>
              <a:rPr lang="en-US" altLang="zh-CN" sz="3000" b="1" dirty="0">
                <a:latin typeface="华文中宋" panose="02010600040101010101" charset="-122"/>
                <a:ea typeface="华文中宋" panose="02010600040101010101" charset="-122"/>
              </a:rPr>
              <a:t>——</a:t>
            </a:r>
            <a:r>
              <a:rPr lang="zh-CN" altLang="en-US" sz="3600" b="1" dirty="0">
                <a:solidFill>
                  <a:srgbClr val="C00000"/>
                </a:solidFill>
                <a:latin typeface="华文中宋" panose="02010600040101010101" charset="-122"/>
                <a:ea typeface="华文中宋" panose="02010600040101010101" charset="-122"/>
              </a:rPr>
              <a:t>提问</a:t>
            </a:r>
            <a:endParaRPr lang="zh-CN" altLang="en-US" sz="3600" b="1" dirty="0">
              <a:solidFill>
                <a:srgbClr val="C00000"/>
              </a:solidFill>
              <a:latin typeface="华文中宋" panose="02010600040101010101" charset="-122"/>
              <a:ea typeface="华文中宋" panose="02010600040101010101" charset="-122"/>
            </a:endParaRPr>
          </a:p>
        </p:txBody>
      </p:sp>
      <p:sp>
        <p:nvSpPr>
          <p:cNvPr id="31748" name="矩形 3"/>
          <p:cNvSpPr>
            <a:spLocks noChangeArrowheads="1"/>
          </p:cNvSpPr>
          <p:nvPr/>
        </p:nvSpPr>
        <p:spPr bwMode="auto">
          <a:xfrm>
            <a:off x="1199457" y="2616097"/>
            <a:ext cx="4086225" cy="645160"/>
          </a:xfrm>
          <a:prstGeom prst="rect">
            <a:avLst/>
          </a:prstGeom>
          <a:noFill/>
          <a:ln w="9525">
            <a:noFill/>
            <a:miter lim="800000"/>
          </a:ln>
        </p:spPr>
        <p:txBody>
          <a:bodyPr wrap="none">
            <a:spAutoFit/>
          </a:bodyPr>
          <a:lstStyle/>
          <a:p>
            <a:r>
              <a:rPr lang="en-US" altLang="zh-CN" sz="3600" b="1" dirty="0">
                <a:latin typeface="华文中宋" panose="02010600040101010101" charset="-122"/>
                <a:ea typeface="华文中宋" panose="02010600040101010101" charset="-122"/>
              </a:rPr>
              <a:t> </a:t>
            </a:r>
            <a:r>
              <a:rPr lang="zh-CN" altLang="zh-CN" sz="3600" b="1" dirty="0">
                <a:latin typeface="华文中宋" panose="02010600040101010101" charset="-122"/>
                <a:ea typeface="华文中宋" panose="02010600040101010101" charset="-122"/>
              </a:rPr>
              <a:t>培养学生</a:t>
            </a:r>
            <a:r>
              <a:rPr lang="zh-CN" altLang="zh-CN" sz="3600" b="1" dirty="0">
                <a:solidFill>
                  <a:srgbClr val="C00000"/>
                </a:solidFill>
                <a:latin typeface="华文中宋" panose="02010600040101010101" charset="-122"/>
                <a:ea typeface="华文中宋" panose="02010600040101010101" charset="-122"/>
              </a:rPr>
              <a:t>问题意识</a:t>
            </a:r>
            <a:endParaRPr lang="zh-CN" altLang="zh-CN" sz="3600" b="1" dirty="0">
              <a:solidFill>
                <a:srgbClr val="C00000"/>
              </a:solidFill>
              <a:latin typeface="华文中宋" panose="02010600040101010101" charset="-122"/>
              <a:ea typeface="华文中宋" panose="02010600040101010101" charset="-122"/>
            </a:endParaRPr>
          </a:p>
        </p:txBody>
      </p:sp>
      <p:sp>
        <p:nvSpPr>
          <p:cNvPr id="31753" name="矩形 3"/>
          <p:cNvSpPr>
            <a:spLocks noChangeArrowheads="1"/>
          </p:cNvSpPr>
          <p:nvPr/>
        </p:nvSpPr>
        <p:spPr bwMode="auto">
          <a:xfrm>
            <a:off x="1329055" y="3488690"/>
            <a:ext cx="4097655" cy="645160"/>
          </a:xfrm>
          <a:prstGeom prst="rect">
            <a:avLst/>
          </a:prstGeom>
          <a:noFill/>
          <a:ln w="9525">
            <a:noFill/>
            <a:miter lim="800000"/>
          </a:ln>
        </p:spPr>
        <p:txBody>
          <a:bodyPr wrap="square">
            <a:spAutoFit/>
          </a:bodyPr>
          <a:lstStyle/>
          <a:p>
            <a:r>
              <a:rPr lang="zh-CN" altLang="zh-CN" sz="3600" b="1" dirty="0">
                <a:latin typeface="华文中宋" panose="02010600040101010101" charset="-122"/>
                <a:ea typeface="华文中宋" panose="02010600040101010101" charset="-122"/>
              </a:rPr>
              <a:t>教给学生</a:t>
            </a:r>
            <a:r>
              <a:rPr lang="zh-CN" altLang="zh-CN" sz="3600" b="1" dirty="0">
                <a:solidFill>
                  <a:srgbClr val="C00000"/>
                </a:solidFill>
                <a:latin typeface="华文中宋" panose="02010600040101010101" charset="-122"/>
                <a:ea typeface="华文中宋" panose="02010600040101010101" charset="-122"/>
              </a:rPr>
              <a:t>提问方法</a:t>
            </a:r>
            <a:endParaRPr lang="zh-CN" altLang="zh-CN" sz="3600" b="1" dirty="0">
              <a:solidFill>
                <a:srgbClr val="C00000"/>
              </a:solidFill>
              <a:latin typeface="华文中宋" panose="02010600040101010101" charset="-122"/>
              <a:ea typeface="华文中宋" panose="02010600040101010101" charset="-122"/>
            </a:endParaRPr>
          </a:p>
        </p:txBody>
      </p:sp>
      <p:sp>
        <p:nvSpPr>
          <p:cNvPr id="28676" name="Rectangle 2"/>
          <p:cNvSpPr>
            <a:spLocks noChangeArrowheads="1"/>
          </p:cNvSpPr>
          <p:nvPr/>
        </p:nvSpPr>
        <p:spPr bwMode="auto">
          <a:xfrm>
            <a:off x="1329055" y="4103053"/>
            <a:ext cx="4971415" cy="1076325"/>
          </a:xfrm>
          <a:prstGeom prst="rect">
            <a:avLst/>
          </a:prstGeom>
          <a:noFill/>
          <a:ln w="9525">
            <a:noFill/>
            <a:miter lim="800000"/>
          </a:ln>
        </p:spPr>
        <p:txBody>
          <a:bodyPr wrap="square" anchor="ctr">
            <a:spAutoFit/>
          </a:bodyPr>
          <a:lstStyle/>
          <a:p>
            <a:pPr eaLnBrk="0" hangingPunct="0"/>
            <a:r>
              <a:rPr lang="zh-CN" altLang="en-US" sz="3200" b="1" dirty="0">
                <a:solidFill>
                  <a:srgbClr val="C00000"/>
                </a:solidFill>
                <a:latin typeface="华文中宋" panose="02010600040101010101" charset="-122"/>
                <a:ea typeface="华文中宋" panose="02010600040101010101" charset="-122"/>
              </a:rPr>
              <a:t>培养学生主动阅读的习惯和能力</a:t>
            </a:r>
            <a:endParaRPr lang="zh-CN" altLang="en-US" sz="3200" b="1" dirty="0">
              <a:solidFill>
                <a:srgbClr val="C00000"/>
              </a:solidFill>
              <a:latin typeface="华文中宋" panose="02010600040101010101" charset="-122"/>
              <a:ea typeface="华文中宋" panose="02010600040101010101" charset="-122"/>
            </a:endParaRPr>
          </a:p>
        </p:txBody>
      </p:sp>
      <p:sp>
        <p:nvSpPr>
          <p:cNvPr id="2" name="矩形 1"/>
          <p:cNvSpPr/>
          <p:nvPr/>
        </p:nvSpPr>
        <p:spPr>
          <a:xfrm>
            <a:off x="313392" y="365760"/>
            <a:ext cx="3840480" cy="678815"/>
          </a:xfrm>
          <a:prstGeom prst="rect">
            <a:avLst/>
          </a:prstGeom>
        </p:spPr>
        <p:txBody>
          <a:bodyPr wrap="none">
            <a:spAutoFit/>
          </a:bodyPr>
          <a:lstStyle/>
          <a:p>
            <a:pPr algn="l"/>
            <a:r>
              <a:rPr lang="zh-CN" altLang="en-US" sz="3600" b="1">
                <a:solidFill>
                  <a:srgbClr val="FF3300"/>
                </a:solidFill>
              </a:rPr>
              <a:t>一、单元导语解读</a:t>
            </a:r>
            <a:endParaRPr lang="zh-CN" altLang="en-US" sz="3600" b="1">
              <a:solidFill>
                <a:srgbClr val="FF33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标题 2"/>
          <p:cNvSpPr>
            <a:spLocks noGrp="1"/>
          </p:cNvSpPr>
          <p:nvPr>
            <p:ph type="title"/>
          </p:nvPr>
        </p:nvSpPr>
        <p:spPr/>
        <p:txBody>
          <a:bodyPr/>
          <a:p>
            <a:endParaRPr lang="zh-CN" altLang="en-US"/>
          </a:p>
        </p:txBody>
      </p:sp>
      <p:sp>
        <p:nvSpPr>
          <p:cNvPr id="32769" name="Rectangle 3"/>
          <p:cNvSpPr>
            <a:spLocks noGrp="1" noChangeArrowheads="1"/>
          </p:cNvSpPr>
          <p:nvPr>
            <p:ph idx="1"/>
          </p:nvPr>
        </p:nvSpPr>
        <p:spPr/>
        <p:txBody>
          <a:bodyPr/>
          <a:lstStyle/>
          <a:p>
            <a:pPr>
              <a:lnSpc>
                <a:spcPct val="105000"/>
              </a:lnSpc>
              <a:buFont typeface="Wingdings" panose="05000000000000000000" pitchFamily="2" charset="2"/>
              <a:buNone/>
            </a:pPr>
            <a:r>
              <a:rPr lang="zh-CN" altLang="en-US" sz="2000" b="1" smtClean="0"/>
              <a:t>          </a:t>
            </a:r>
            <a:endParaRPr lang="zh-CN" altLang="en-US" sz="2000" b="1" smtClean="0"/>
          </a:p>
          <a:p>
            <a:r>
              <a:rPr lang="zh-CN" altLang="zh-CN" sz="2000" smtClean="0">
                <a:solidFill>
                  <a:srgbClr val="0070C0"/>
                </a:solidFill>
              </a:rPr>
              <a:t>本单元课文主要是围绕</a:t>
            </a:r>
            <a:r>
              <a:rPr lang="en-US" altLang="zh-CN" sz="2000" smtClean="0">
                <a:solidFill>
                  <a:srgbClr val="0070C0"/>
                </a:solidFill>
              </a:rPr>
              <a:t>“ </a:t>
            </a:r>
            <a:r>
              <a:rPr lang="zh-CN" altLang="zh-CN" sz="2000" smtClean="0">
                <a:solidFill>
                  <a:srgbClr val="0070C0"/>
                </a:solidFill>
              </a:rPr>
              <a:t>从不同的角度去思考问题</a:t>
            </a:r>
            <a:r>
              <a:rPr lang="en-US" altLang="zh-CN" sz="2000" smtClean="0">
                <a:solidFill>
                  <a:srgbClr val="0070C0"/>
                </a:solidFill>
              </a:rPr>
              <a:t> ”</a:t>
            </a:r>
            <a:r>
              <a:rPr lang="zh-CN" altLang="zh-CN" sz="2000" smtClean="0">
                <a:solidFill>
                  <a:srgbClr val="0070C0"/>
                </a:solidFill>
              </a:rPr>
              <a:t>这个专题进行编排的。主要由 《一个豆荚里的五粒豆》《</a:t>
            </a:r>
            <a:r>
              <a:rPr lang="zh-CN" altLang="en-US" sz="2000" smtClean="0">
                <a:solidFill>
                  <a:srgbClr val="0070C0"/>
                </a:solidFill>
              </a:rPr>
              <a:t>夜间飞行的秘密</a:t>
            </a:r>
            <a:r>
              <a:rPr lang="zh-CN" altLang="zh-CN" sz="2000" smtClean="0">
                <a:solidFill>
                  <a:srgbClr val="0070C0"/>
                </a:solidFill>
              </a:rPr>
              <a:t>》《呼风唤雨的世纪》和《蝴蝶的家》四篇课文组成。 《一个豆荚里的五粒豆》 本文通过讲述成熟了的豆荚裂开了，里面的五个豆粒飞到广大的世界里去，各奔前程，对各自的经历都很满意。告诉我们：生活中不能没有爱</a:t>
            </a:r>
            <a:r>
              <a:rPr lang="en-US" altLang="zh-CN" sz="2000" smtClean="0">
                <a:solidFill>
                  <a:srgbClr val="0070C0"/>
                </a:solidFill>
              </a:rPr>
              <a:t> , </a:t>
            </a:r>
            <a:r>
              <a:rPr lang="zh-CN" altLang="zh-CN" sz="2000" smtClean="0">
                <a:solidFill>
                  <a:srgbClr val="0070C0"/>
                </a:solidFill>
              </a:rPr>
              <a:t>爱是最伟大的</a:t>
            </a:r>
            <a:r>
              <a:rPr lang="en-US" altLang="zh-CN" sz="2000" smtClean="0">
                <a:solidFill>
                  <a:srgbClr val="0070C0"/>
                </a:solidFill>
              </a:rPr>
              <a:t> , </a:t>
            </a:r>
            <a:r>
              <a:rPr lang="zh-CN" altLang="zh-CN" sz="2000" smtClean="0">
                <a:solidFill>
                  <a:srgbClr val="0070C0"/>
                </a:solidFill>
              </a:rPr>
              <a:t>也是最幸福的。 《</a:t>
            </a:r>
            <a:r>
              <a:rPr lang="zh-CN" altLang="en-US" sz="2000" smtClean="0">
                <a:solidFill>
                  <a:srgbClr val="0070C0"/>
                </a:solidFill>
              </a:rPr>
              <a:t>夜间飞行的秘密</a:t>
            </a:r>
            <a:r>
              <a:rPr lang="zh-CN" altLang="zh-CN" sz="2000" smtClean="0">
                <a:solidFill>
                  <a:srgbClr val="0070C0"/>
                </a:solidFill>
              </a:rPr>
              <a:t>》课文主要讲科学家通过反复试验，揭开了蝙蝠能在夜间飞行的秘密，并从中受到启发，给飞机装上雷达，解决了飞机在夜间安全飞行的问题。《呼风唤雨的世纪》讲了科技发达给人们的生活带来的变化，激发了我们热爱科学的兴趣。《蝴蝶的家》这是一篇言辞优美的散文，作者构思独特，以问题和思索为线，以雨天为蝴蝶躲藏在哪里而着急的情感贯穿，真切地表达了作者对幼小生灵的关爱之情。 教学时，要培养学生善于思考、有乐观、积极的生活态度；爱科学、探索科学奥秘和勇于创新的科学精神。</a:t>
            </a:r>
            <a:endParaRPr lang="zh-CN" altLang="zh-CN" sz="2000" smtClean="0">
              <a:solidFill>
                <a:srgbClr val="0070C0"/>
              </a:solidFill>
            </a:endParaRPr>
          </a:p>
          <a:p>
            <a:pPr algn="ctr">
              <a:lnSpc>
                <a:spcPct val="105000"/>
              </a:lnSpc>
              <a:buFont typeface="Wingdings" panose="05000000000000000000" pitchFamily="2" charset="2"/>
              <a:buNone/>
            </a:pPr>
            <a:endParaRPr lang="zh-CN" altLang="zh-CN" sz="2000" b="1" smtClean="0">
              <a:solidFill>
                <a:srgbClr val="0070C0"/>
              </a:solidFill>
            </a:endParaRPr>
          </a:p>
          <a:p>
            <a:pPr>
              <a:lnSpc>
                <a:spcPct val="105000"/>
              </a:lnSpc>
              <a:buFont typeface="Wingdings" panose="05000000000000000000" pitchFamily="2" charset="2"/>
              <a:buNone/>
            </a:pPr>
            <a:endParaRPr lang="zh-CN" altLang="en-US" sz="2000" b="1" smtClean="0">
              <a:solidFill>
                <a:srgbClr val="00B0F0"/>
              </a:solidFill>
            </a:endParaRPr>
          </a:p>
        </p:txBody>
      </p:sp>
      <p:sp>
        <p:nvSpPr>
          <p:cNvPr id="32770" name="TextBox 1"/>
          <p:cNvSpPr txBox="1">
            <a:spLocks noChangeArrowheads="1"/>
          </p:cNvSpPr>
          <p:nvPr/>
        </p:nvSpPr>
        <p:spPr bwMode="auto">
          <a:xfrm>
            <a:off x="143933" y="369888"/>
            <a:ext cx="623993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3600" b="1">
                <a:solidFill>
                  <a:srgbClr val="FF3300"/>
                </a:solidFill>
              </a:rPr>
              <a:t>二、单元教材分析</a:t>
            </a:r>
            <a:endParaRPr lang="zh-CN" altLang="en-US" sz="3600" b="1">
              <a:solidFill>
                <a:srgbClr val="FF33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标题 3"/>
          <p:cNvSpPr>
            <a:spLocks noGrp="1"/>
          </p:cNvSpPr>
          <p:nvPr>
            <p:ph type="title"/>
          </p:nvPr>
        </p:nvSpPr>
        <p:spPr/>
        <p:txBody>
          <a:bodyPr/>
          <a:p>
            <a:endParaRPr lang="zh-CN" altLang="en-US"/>
          </a:p>
        </p:txBody>
      </p:sp>
      <p:sp>
        <p:nvSpPr>
          <p:cNvPr id="5" name="内容占位符 4"/>
          <p:cNvSpPr>
            <a:spLocks noGrp="1"/>
          </p:cNvSpPr>
          <p:nvPr>
            <p:ph idx="1"/>
          </p:nvPr>
        </p:nvSpPr>
        <p:spPr/>
        <p:txBody>
          <a:bodyPr/>
          <a:p>
            <a:endParaRPr lang="zh-CN" altLang="en-US"/>
          </a:p>
        </p:txBody>
      </p:sp>
      <p:sp>
        <p:nvSpPr>
          <p:cNvPr id="33793" name="Text Box 2"/>
          <p:cNvSpPr txBox="1">
            <a:spLocks noChangeArrowheads="1"/>
          </p:cNvSpPr>
          <p:nvPr/>
        </p:nvSpPr>
        <p:spPr bwMode="auto">
          <a:xfrm>
            <a:off x="719666" y="620713"/>
            <a:ext cx="508846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zh-CN" altLang="zh-CN"/>
          </a:p>
        </p:txBody>
      </p:sp>
      <p:sp>
        <p:nvSpPr>
          <p:cNvPr id="33794" name="Text Box 3"/>
          <p:cNvSpPr txBox="1">
            <a:spLocks noChangeArrowheads="1"/>
          </p:cNvSpPr>
          <p:nvPr/>
        </p:nvSpPr>
        <p:spPr bwMode="auto">
          <a:xfrm>
            <a:off x="23284" y="366714"/>
            <a:ext cx="744008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800" b="1">
                <a:solidFill>
                  <a:srgbClr val="FF3300"/>
                </a:solidFill>
              </a:rPr>
              <a:t>三、单元教学重难点：</a:t>
            </a:r>
            <a:endParaRPr lang="zh-CN" altLang="en-US" sz="2800" b="1">
              <a:solidFill>
                <a:srgbClr val="FF3300"/>
              </a:solidFill>
            </a:endParaRPr>
          </a:p>
        </p:txBody>
      </p:sp>
      <p:sp>
        <p:nvSpPr>
          <p:cNvPr id="33795" name="Text Box 4"/>
          <p:cNvSpPr txBox="1">
            <a:spLocks noChangeArrowheads="1"/>
          </p:cNvSpPr>
          <p:nvPr/>
        </p:nvSpPr>
        <p:spPr bwMode="auto">
          <a:xfrm>
            <a:off x="527051" y="692151"/>
            <a:ext cx="4895849"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zh-CN" altLang="zh-CN"/>
          </a:p>
        </p:txBody>
      </p:sp>
      <p:sp>
        <p:nvSpPr>
          <p:cNvPr id="33796" name="Text Box 5"/>
          <p:cNvSpPr txBox="1">
            <a:spLocks noChangeArrowheads="1"/>
          </p:cNvSpPr>
          <p:nvPr/>
        </p:nvSpPr>
        <p:spPr bwMode="auto">
          <a:xfrm>
            <a:off x="431801" y="981075"/>
            <a:ext cx="6625167" cy="3958007"/>
          </a:xfrm>
          <a:prstGeom prst="rect">
            <a:avLst/>
          </a:prstGeom>
          <a:solidFill>
            <a:srgbClr val="DEE99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chemeClr val="bg2"/>
              </a:buClr>
              <a:buSzPct val="75000"/>
              <a:buFont typeface="Wingdings" panose="05000000000000000000" pitchFamily="2" charset="2"/>
              <a:buNone/>
            </a:pPr>
            <a:endParaRPr lang="zh-CN" altLang="en-US" sz="2800" b="1">
              <a:solidFill>
                <a:srgbClr val="FF3300"/>
              </a:solidFill>
            </a:endParaRPr>
          </a:p>
          <a:p>
            <a:pPr>
              <a:spcBef>
                <a:spcPct val="20000"/>
              </a:spcBef>
              <a:buClr>
                <a:schemeClr val="bg2"/>
              </a:buClr>
              <a:buSzPct val="75000"/>
              <a:buFont typeface="Wingdings" panose="05000000000000000000" pitchFamily="2" charset="2"/>
              <a:buChar char="n"/>
            </a:pPr>
            <a:r>
              <a:rPr lang="zh-CN" altLang="zh-CN"/>
              <a:t>（1）阅读时尝试从不同角度去思考，提出自己的问题。这是本单元的语文要素，旨在引导学生从不同角度去思考，提出自己的问题。例如，《一个豆荚里的五粒豆》在阅读文章的过程中，要注意培养边读边提出问题的习惯和能力，这样有助于我们归纳文章的主要内容。如果我们能在阅读中，依据文章的顺序，提出相应的问题，我们就可以按问题概括出课文的主要内容了。比如我们可能会提出以下问题：第五粒豌豆为什么像“一个囚犯”？为什么它长得却很好？这个故事让我们明白了什么？把这些问题解答出来就是文章的主要内容；《蝙蝠与雷达》一文教学中鼓励学生，思考从蝙蝠身上得到了什么启示，了解蝙蝠和雷达的关系，激发学生爱科学、探索科学奥秘的兴趣和勇于创新的科学精神。</a:t>
            </a:r>
            <a:endParaRPr lang="zh-CN" altLang="zh-CN"/>
          </a:p>
          <a:p>
            <a:pPr>
              <a:spcBef>
                <a:spcPct val="20000"/>
              </a:spcBef>
              <a:buClr>
                <a:schemeClr val="bg2"/>
              </a:buClr>
              <a:buSzPct val="75000"/>
              <a:buFont typeface="Wingdings" panose="05000000000000000000" pitchFamily="2" charset="2"/>
              <a:buChar char="n"/>
            </a:pPr>
            <a:endParaRPr lang="zh-CN" altLang="zh-CN"/>
          </a:p>
        </p:txBody>
      </p:sp>
      <p:sp>
        <p:nvSpPr>
          <p:cNvPr id="33797" name="Text Box 6"/>
          <p:cNvSpPr txBox="1">
            <a:spLocks noChangeArrowheads="1"/>
          </p:cNvSpPr>
          <p:nvPr/>
        </p:nvSpPr>
        <p:spPr bwMode="auto">
          <a:xfrm>
            <a:off x="7344833" y="1052513"/>
            <a:ext cx="4607984" cy="2862322"/>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chemeClr val="bg2"/>
              </a:buClr>
              <a:buSzPct val="75000"/>
              <a:buFont typeface="Wingdings" panose="05000000000000000000" pitchFamily="2" charset="2"/>
              <a:buChar char="n"/>
            </a:pPr>
            <a:r>
              <a:rPr lang="zh-CN" altLang="zh-CN" sz="2000"/>
              <a:t>（2）写一个人，注意把印象最深的地方写出来。本单元安排了习作《小小“动物园”》，本次习作的重点是找相似，抓住人物与动物的外貌、性格和爱好等主要特点来写作。让孩子掌握如何抓住人物特点进行人物描写。抓住人物与动物最突出的特点，找相似，要突出人物的外貌、性格或爱好等特征。比喻一定要恰当，注意用词要生动形象。</a:t>
            </a:r>
            <a:endParaRPr lang="zh-CN" altLang="zh-CN" sz="200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p>
            <a:endParaRPr lang="zh-CN" altLang="en-US"/>
          </a:p>
        </p:txBody>
      </p:sp>
      <p:pic>
        <p:nvPicPr>
          <p:cNvPr id="34817"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66184" y="981075"/>
            <a:ext cx="12558184"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extBox 5"/>
          <p:cNvSpPr txBox="1">
            <a:spLocks noChangeArrowheads="1"/>
          </p:cNvSpPr>
          <p:nvPr/>
        </p:nvSpPr>
        <p:spPr bwMode="auto">
          <a:xfrm>
            <a:off x="1" y="457201"/>
            <a:ext cx="758401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800" b="1">
                <a:solidFill>
                  <a:srgbClr val="FF3300"/>
                </a:solidFill>
              </a:rPr>
              <a:t>四、教学目标与课时安排</a:t>
            </a:r>
            <a:endParaRPr lang="zh-CN" altLang="en-US" sz="2800" b="1">
              <a:solidFill>
                <a:srgbClr val="FF3300"/>
              </a:solidFill>
            </a:endParaRPr>
          </a:p>
        </p:txBody>
      </p:sp>
      <p:sp>
        <p:nvSpPr>
          <p:cNvPr id="34819" name="文本框 2"/>
          <p:cNvSpPr txBox="1">
            <a:spLocks noChangeArrowheads="1"/>
          </p:cNvSpPr>
          <p:nvPr/>
        </p:nvSpPr>
        <p:spPr bwMode="auto">
          <a:xfrm>
            <a:off x="1083734" y="1989138"/>
            <a:ext cx="2772833"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000" b="1"/>
              <a:t>夜间飞行的秘密</a:t>
            </a:r>
            <a:endParaRPr lang="zh-CN" altLang="en-US" sz="2000" b="1"/>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r>
              <a:rPr lang="zh-CN" altLang="en-US" smtClean="0">
                <a:solidFill>
                  <a:srgbClr val="FF3300"/>
                </a:solidFill>
              </a:rPr>
              <a:t>五、教学内容与教学建议：</a:t>
            </a:r>
            <a:endParaRPr lang="zh-CN" altLang="en-US" smtClean="0">
              <a:solidFill>
                <a:srgbClr val="FF3300"/>
              </a:solidFill>
            </a:endParaRPr>
          </a:p>
        </p:txBody>
      </p:sp>
      <p:sp>
        <p:nvSpPr>
          <p:cNvPr id="3" name="内容占位符 2"/>
          <p:cNvSpPr>
            <a:spLocks noGrp="1"/>
          </p:cNvSpPr>
          <p:nvPr>
            <p:ph idx="1"/>
          </p:nvPr>
        </p:nvSpPr>
        <p:spPr/>
        <p:txBody>
          <a:bodyPr/>
          <a:p>
            <a:endParaRPr lang="zh-CN" altLang="en-US"/>
          </a:p>
        </p:txBody>
      </p:sp>
    </p:spTree>
  </p:cSld>
  <p:clrMapOvr>
    <a:masterClrMapping/>
  </p:clrMapOvr>
  <p:transition/>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TYPE" val="i"/>
  <p:tag name="KSO_WM_UNIT_INDEX" val="1"/>
  <p:tag name="KSO_WM_UNIT_ID" val="_3*i*1"/>
  <p:tag name="KSO_WM_UNIT_LAYERLEVEL" val="1"/>
  <p:tag name="KSO_WM_TAG_VERSION" val="1.0"/>
  <p:tag name="KSO_WM_BEAUTIFY_FLAG" val="#wm#"/>
  <p:tag name="KSO_WM_UNIT_DIAGRAM_ISNUMVISUAL" val="0"/>
  <p:tag name="KSO_WM_UNIT_DIAGRAM_ISREFERUNIT" val="0"/>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ID" val="_1*i*2"/>
  <p:tag name="KSO_WM_UNIT_LAYERLEVEL" val="1"/>
  <p:tag name="KSO_WM_TAG_VERSION" val="1.0"/>
  <p:tag name="KSO_WM_BEAUTIFY_FLAG" val="#wm#"/>
  <p:tag name="KSO_WM_UNIT_TYPE" val="i"/>
  <p:tag name="KSO_WM_UNIT_INDEX" val="2"/>
  <p:tag name="KSO_WM_UNIT_DIAGRAM_ISNUMVISUAL" val="0"/>
  <p:tag name="KSO_WM_UNIT_DIAGRAM_ISREFERUNIT" val="0"/>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ID" val="_1*i*3"/>
  <p:tag name="KSO_WM_UNIT_LAYERLEVEL" val="1"/>
  <p:tag name="KSO_WM_TAG_VERSION" val="1.0"/>
  <p:tag name="KSO_WM_BEAUTIFY_FLAG" val="#wm#"/>
  <p:tag name="KSO_WM_UNIT_TYPE" val="i"/>
  <p:tag name="KSO_WM_UNIT_INDEX" val="3"/>
  <p:tag name="KSO_WM_UNIT_DIAGRAM_ISNUMVISUAL" val="0"/>
  <p:tag name="KSO_WM_UNIT_DIAGRAM_ISREFERUNIT" val="0"/>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ID" val="_1*i*4"/>
  <p:tag name="KSO_WM_UNIT_LAYERLEVEL" val="1"/>
  <p:tag name="KSO_WM_TAG_VERSION" val="1.0"/>
  <p:tag name="KSO_WM_BEAUTIFY_FLAG" val="#wm#"/>
  <p:tag name="KSO_WM_UNIT_TYPE" val="i"/>
  <p:tag name="KSO_WM_UNIT_INDEX" val="4"/>
  <p:tag name="KSO_WM_UNIT_DIAGRAM_ISNUMVISUAL" val="0"/>
  <p:tag name="KSO_WM_UNIT_DIAGRAM_ISREFERUNIT" val="0"/>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ID" val="_1*i*5"/>
  <p:tag name="KSO_WM_UNIT_LAYERLEVEL" val="1"/>
  <p:tag name="KSO_WM_TAG_VERSION" val="1.0"/>
  <p:tag name="KSO_WM_BEAUTIFY_FLAG" val="#wm#"/>
  <p:tag name="KSO_WM_UNIT_TYPE" val="i"/>
  <p:tag name="KSO_WM_UNIT_INDEX" val="5"/>
  <p:tag name="KSO_WM_UNIT_DIAGRAM_ISNUMVISUAL" val="0"/>
  <p:tag name="KSO_WM_UNIT_DIAGRAM_ISREFERUNIT" val="0"/>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ID" val="_11*i*2"/>
  <p:tag name="KSO_WM_UNIT_LAYERLEVEL" val="1"/>
  <p:tag name="KSO_WM_TAG_VERSION" val="1.0"/>
  <p:tag name="KSO_WM_BEAUTIFY_FLAG" val="#wm#"/>
  <p:tag name="KSO_WM_UNIT_TYPE" val="i"/>
  <p:tag name="KSO_WM_UNIT_INDEX" val="2"/>
  <p:tag name="KSO_WM_UNIT_DIAGRAM_ISNUMVISUAL" val="0"/>
  <p:tag name="KSO_WM_UNIT_DIAGRAM_ISREFERUNIT" val="0"/>
</p:tagLst>
</file>

<file path=ppt/tags/tag63.xml><?xml version="1.0" encoding="utf-8"?>
<p:tagLst xmlns:p="http://schemas.openxmlformats.org/presentationml/2006/main">
  <p:tag name="KSO_WM_UNIT_HIGHLIGHT" val="0"/>
  <p:tag name="KSO_WM_UNIT_COMPATIBLE" val="0"/>
  <p:tag name="KSO_WM_UNIT_ID" val="_11*i*3"/>
  <p:tag name="KSO_WM_UNIT_LAYERLEVEL" val="1"/>
  <p:tag name="KSO_WM_TAG_VERSION" val="1.0"/>
  <p:tag name="KSO_WM_BEAUTIFY_FLAG" val="#wm#"/>
  <p:tag name="KSO_WM_UNIT_TYPE" val="i"/>
  <p:tag name="KSO_WM_UNIT_INDEX" val="3"/>
  <p:tag name="KSO_WM_UNIT_DIAGRAM_ISNUMVISUAL" val="0"/>
  <p:tag name="KSO_WM_UNIT_DIAGRAM_ISREFERUNIT" val="0"/>
</p:tagLst>
</file>

<file path=ppt/tags/tag64.xml><?xml version="1.0" encoding="utf-8"?>
<p:tagLst xmlns:p="http://schemas.openxmlformats.org/presentationml/2006/main">
  <p:tag name="KSO_WM_UNIT_HIGHLIGHT" val="0"/>
  <p:tag name="KSO_WM_UNIT_COMPATIBLE" val="0"/>
  <p:tag name="KSO_WM_UNIT_ID" val="_11*i*4"/>
  <p:tag name="KSO_WM_UNIT_LAYERLEVEL" val="1"/>
  <p:tag name="KSO_WM_TAG_VERSION" val="1.0"/>
  <p:tag name="KSO_WM_BEAUTIFY_FLAG" val="#wm#"/>
  <p:tag name="KSO_WM_UNIT_TYPE" val="i"/>
  <p:tag name="KSO_WM_UNIT_INDEX" val="4"/>
  <p:tag name="KSO_WM_UNIT_DIAGRAM_ISNUMVISUAL" val="0"/>
  <p:tag name="KSO_WM_UNIT_DIAGRAM_ISREFERUNIT" val="0"/>
</p:tagLst>
</file>

<file path=ppt/tags/tag65.xml><?xml version="1.0" encoding="utf-8"?>
<p:tagLst xmlns:p="http://schemas.openxmlformats.org/presentationml/2006/main">
  <p:tag name="KSO_WM_UNIT_HIGHLIGHT" val="0"/>
  <p:tag name="KSO_WM_UNIT_COMPATIBLE" val="0"/>
  <p:tag name="KSO_WM_UNIT_ID" val="_11*i*5"/>
  <p:tag name="KSO_WM_UNIT_LAYERLEVEL" val="1"/>
  <p:tag name="KSO_WM_TAG_VERSION" val="1.0"/>
  <p:tag name="KSO_WM_BEAUTIFY_FLAG" val="#wm#"/>
  <p:tag name="KSO_WM_UNIT_TYPE" val="i"/>
  <p:tag name="KSO_WM_UNIT_INDEX" val="5"/>
  <p:tag name="KSO_WM_UNIT_DIAGRAM_ISNUMVISUAL" val="0"/>
  <p:tag name="KSO_WM_UNIT_DIAGRAM_ISREFERUNIT" val="0"/>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1.xml><?xml version="1.0" encoding="utf-8"?>
<p:tagLst xmlns:p="http://schemas.openxmlformats.org/presentationml/2006/main">
  <p:tag name="KSO_WM_TAG_VERSION" val="1.0"/>
  <p:tag name="KSO_WM_BEAUTIFY_FLAG" val="#wm#"/>
  <p:tag name="KSO_WM_UNIT_HIGHLIGHT" val="0"/>
  <p:tag name="KSO_WM_UNIT_COMPATIBLE" val="0"/>
  <p:tag name="KSO_WM_UNIT_DIAGRAM_ISNUMVISUAL" val="0"/>
  <p:tag name="KSO_WM_UNIT_DIAGRAM_ISREFERUNIT" val="0"/>
  <p:tag name="KSO_WM_UNIT_ID" val="_0**"/>
  <p:tag name="KSO_WM_UNIT_LAYERLEVEL" val="1"/>
  <p:tag name="KSO_WM_TEMPLATE_CATEGORY" val="custom"/>
  <p:tag name="KSO_WM_TEMPLATE_INDEX" val="20196575"/>
</p:tagLst>
</file>

<file path=ppt/tags/tag72.xml><?xml version="1.0" encoding="utf-8"?>
<p:tagLst xmlns:p="http://schemas.openxmlformats.org/presentationml/2006/main">
  <p:tag name="KSO_WM_TAG_VERSION" val="1.0"/>
  <p:tag name="KSO_WM_BEAUTIFY_FLAG" val="#wm#"/>
  <p:tag name="KSO_WM_UNIT_HIGHLIGHT" val="0"/>
  <p:tag name="KSO_WM_UNIT_COMPATIBLE" val="0"/>
  <p:tag name="KSO_WM_UNIT_DIAGRAM_ISNUMVISUAL" val="0"/>
  <p:tag name="KSO_WM_UNIT_DIAGRAM_ISREFERUNIT" val="0"/>
  <p:tag name="KSO_WM_UNIT_ID" val="_0**"/>
  <p:tag name="KSO_WM_UNIT_LAYERLEVEL" val="1"/>
  <p:tag name="KSO_WM_TEMPLATE_CATEGORY" val="custom"/>
  <p:tag name="KSO_WM_TEMPLATE_INDEX" val="20196575"/>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6.xml><?xml version="1.0" encoding="utf-8"?>
<p:tagLst xmlns:p="http://schemas.openxmlformats.org/presentationml/2006/main">
  <p:tag name="KSO_WM_TAG_VERSION" val="1.0"/>
  <p:tag name="KSO_WM_BEAUTIFY_FLAG" val="#wm#"/>
  <p:tag name="KSO_WM_COMBINE_RELATE_SLIDE_ID" val="background20180947_1"/>
  <p:tag name="KSO_WM_TEMPLATE_CATEGORY" val="custom"/>
  <p:tag name="KSO_WM_TEMPLATE_INDEX" val="20196575"/>
  <p:tag name="KSO_WM_TEMPLATE_SUBCATEGORY" val="0"/>
  <p:tag name="KSO_WM_TEMPLATE_THUMBS_INDEX"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2_Office 主题​​">
  <a:themeElements>
    <a:clrScheme name="自定义 2">
      <a:dk1>
        <a:srgbClr val="466424"/>
      </a:dk1>
      <a:lt1>
        <a:srgbClr val="FFFFFF"/>
      </a:lt1>
      <a:dk2>
        <a:srgbClr val="7A9858"/>
      </a:dk2>
      <a:lt2>
        <a:srgbClr val="FFFFFF"/>
      </a:lt2>
      <a:accent1>
        <a:srgbClr val="3B561D"/>
      </a:accent1>
      <a:accent2>
        <a:srgbClr val="98CC77"/>
      </a:accent2>
      <a:accent3>
        <a:srgbClr val="779989"/>
      </a:accent3>
      <a:accent4>
        <a:srgbClr val="354B1B"/>
      </a:accent4>
      <a:accent5>
        <a:srgbClr val="466424"/>
      </a:accent5>
      <a:accent6>
        <a:srgbClr val="BED7CB"/>
      </a:accent6>
      <a:hlink>
        <a:srgbClr val="98CC77"/>
      </a:hlink>
      <a:folHlink>
        <a:srgbClr val="AABBCB"/>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Angles</Template>
  <TotalTime>0</TotalTime>
  <Words>6564</Words>
  <Application>WPS 演示</Application>
  <PresentationFormat>自定义</PresentationFormat>
  <Paragraphs>373</Paragraphs>
  <Slides>49</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49</vt:i4>
      </vt:variant>
    </vt:vector>
  </HeadingPairs>
  <TitlesOfParts>
    <vt:vector size="63" baseType="lpstr">
      <vt:lpstr>Arial</vt:lpstr>
      <vt:lpstr>宋体</vt:lpstr>
      <vt:lpstr>Wingdings</vt:lpstr>
      <vt:lpstr>微软雅黑</vt:lpstr>
      <vt:lpstr>华文行楷</vt:lpstr>
      <vt:lpstr>楷体</vt:lpstr>
      <vt:lpstr>黑体</vt:lpstr>
      <vt:lpstr>华文中宋</vt:lpstr>
      <vt:lpstr>Arial Unicode MS</vt:lpstr>
      <vt:lpstr>华文仿宋</vt:lpstr>
      <vt:lpstr>Times New Roman</vt:lpstr>
      <vt:lpstr>Calibri</vt:lpstr>
      <vt:lpstr>仿宋</vt:lpstr>
      <vt:lpstr>2_Office 主题​​</vt:lpstr>
      <vt:lpstr>PowerPoint 演示文稿</vt:lpstr>
      <vt:lpstr>PowerPoint 演示文稿</vt:lpstr>
      <vt:lpstr>PowerPoint 演示文稿</vt:lpstr>
      <vt:lpstr>四年级上册第二单元阅读策略——提问</vt:lpstr>
      <vt:lpstr>PowerPoint 演示文稿</vt:lpstr>
      <vt:lpstr>PowerPoint 演示文稿</vt:lpstr>
      <vt:lpstr>PowerPoint 演示文稿</vt:lpstr>
      <vt:lpstr>PowerPoint 演示文稿</vt:lpstr>
      <vt:lpstr>五、教学内容与教学建议：</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Administrator</dc:creator>
  <cp:lastModifiedBy>Administrator</cp:lastModifiedBy>
  <cp:revision>52</cp:revision>
  <dcterms:created xsi:type="dcterms:W3CDTF">2019-09-05T13:04:00Z</dcterms:created>
  <dcterms:modified xsi:type="dcterms:W3CDTF">2020-09-01T15:22:41Z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2052-11.3.0.9228</vt:lpwstr>
  </property>
  <property fmtid="{D5CDD505-2E9C-101B-9397-08002B2CF9AE}" pid="3" name="KSORubyTemplateID">
    <vt:lpwstr>2</vt:lpwstr>
  </property>
</Properties>
</file>