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>
  <p:sldMasterIdLst>
    <p:sldMasterId id="2147483666" r:id="rId1"/>
  </p:sldMasterIdLst>
  <p:notesMasterIdLst>
    <p:notesMasterId r:id="rId2"/>
  </p:notesMasterIdLst>
  <p:sldIdLst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2" r:id="rId13"/>
    <p:sldId id="303" r:id="rId14"/>
    <p:sldId id="304" r:id="rId15"/>
    <p:sldId id="305" r:id="rId16"/>
    <p:sldId id="306" r:id="rId17"/>
    <p:sldId id="307" r:id="rId18"/>
  </p:sldIdLst>
  <p:sldSz type="screen16x9" cy="5143500" cx="9144000"/>
  <p:notesSz cx="6858000" cy="9144000"/>
  <p:defaultTextStyle>
    <a:defPPr>
      <a:defRPr lang="zh-CN"/>
    </a:defPPr>
    <a:lvl1pPr algn="l" defTabSz="685800" eaLnBrk="1" hangingPunct="1" latinLnBrk="0" marL="0" rtl="0">
      <a:defRPr sz="1350" kern="1200">
        <a:solidFill>
          <a:schemeClr val="tx1"/>
        </a:solidFill>
        <a:latin typeface="+mn-lt"/>
        <a:ea typeface="+mn-ea"/>
        <a:cs typeface="+mn-cs"/>
      </a:defRPr>
    </a:lvl1pPr>
    <a:lvl2pPr algn="l" defTabSz="685800" eaLnBrk="1" hangingPunct="1" latinLnBrk="0" marL="342900" rtl="0">
      <a:defRPr sz="1350" kern="1200">
        <a:solidFill>
          <a:schemeClr val="tx1"/>
        </a:solidFill>
        <a:latin typeface="+mn-lt"/>
        <a:ea typeface="+mn-ea"/>
        <a:cs typeface="+mn-cs"/>
      </a:defRPr>
    </a:lvl2pPr>
    <a:lvl3pPr algn="l" defTabSz="685800" eaLnBrk="1" hangingPunct="1" latinLnBrk="0" marL="685800" rtl="0">
      <a:defRPr sz="1350" kern="1200">
        <a:solidFill>
          <a:schemeClr val="tx1"/>
        </a:solidFill>
        <a:latin typeface="+mn-lt"/>
        <a:ea typeface="+mn-ea"/>
        <a:cs typeface="+mn-cs"/>
      </a:defRPr>
    </a:lvl3pPr>
    <a:lvl4pPr algn="l" defTabSz="685800" eaLnBrk="1" hangingPunct="1" latinLnBrk="0" marL="1028700" rtl="0">
      <a:defRPr sz="1350" kern="1200">
        <a:solidFill>
          <a:schemeClr val="tx1"/>
        </a:solidFill>
        <a:latin typeface="+mn-lt"/>
        <a:ea typeface="+mn-ea"/>
        <a:cs typeface="+mn-cs"/>
      </a:defRPr>
    </a:lvl4pPr>
    <a:lvl5pPr algn="l" defTabSz="685800" eaLnBrk="1" hangingPunct="1" latinLnBrk="0" marL="1371600" rtl="0">
      <a:defRPr sz="1350" kern="1200">
        <a:solidFill>
          <a:schemeClr val="tx1"/>
        </a:solidFill>
        <a:latin typeface="+mn-lt"/>
        <a:ea typeface="+mn-ea"/>
        <a:cs typeface="+mn-cs"/>
      </a:defRPr>
    </a:lvl5pPr>
    <a:lvl6pPr algn="l" defTabSz="685800" eaLnBrk="1" hangingPunct="1" latinLnBrk="0" marL="1714500" rtl="0">
      <a:defRPr sz="1350" kern="1200">
        <a:solidFill>
          <a:schemeClr val="tx1"/>
        </a:solidFill>
        <a:latin typeface="+mn-lt"/>
        <a:ea typeface="+mn-ea"/>
        <a:cs typeface="+mn-cs"/>
      </a:defRPr>
    </a:lvl6pPr>
    <a:lvl7pPr algn="l" defTabSz="685800" eaLnBrk="1" hangingPunct="1" latinLnBrk="0" marL="2057400" rtl="0">
      <a:defRPr sz="1350" kern="1200">
        <a:solidFill>
          <a:schemeClr val="tx1"/>
        </a:solidFill>
        <a:latin typeface="+mn-lt"/>
        <a:ea typeface="+mn-ea"/>
        <a:cs typeface="+mn-cs"/>
      </a:defRPr>
    </a:lvl7pPr>
    <a:lvl8pPr algn="l" defTabSz="685800" eaLnBrk="1" hangingPunct="1" latinLnBrk="0" marL="2400300" rtl="0">
      <a:defRPr sz="1350" kern="1200">
        <a:solidFill>
          <a:schemeClr val="tx1"/>
        </a:solidFill>
        <a:latin typeface="+mn-lt"/>
        <a:ea typeface="+mn-ea"/>
        <a:cs typeface="+mn-cs"/>
      </a:defRPr>
    </a:lvl8pPr>
    <a:lvl9pPr algn="l" defTabSz="685800" eaLnBrk="1" hangingPunct="1" latinLnBrk="0" marL="2743200" rtl="0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clrMru>
    <a:srgbClr val="D0D61E"/>
    <a:srgbClr val="71C9D5"/>
    <a:srgbClr val="EE303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showOutlineIcons="0">
    <p:restoredLeft sz="8136" autoAdjust="0"/>
    <p:restoredTop sz="85950" autoAdjust="0"/>
  </p:normalViewPr>
  <p:slideViewPr>
    <p:cSldViewPr snapToGrid="0">
      <p:cViewPr>
        <p:scale>
          <a:sx n="125" d="100"/>
          <a:sy n="125" d="100"/>
        </p:scale>
        <p:origin x="-1320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tableStyles" Target="tableStyles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altLang="en-US" lang="zh-CN"/>
          </a:p>
        </p:txBody>
      </p:sp>
      <p:sp>
        <p:nvSpPr>
          <p:cNvPr id="1048681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41ECFF55-68C1-4FD4-8966-B32451C5040B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82" name="幻灯片图像占位符 3"/>
          <p:cNvSpPr>
            <a:spLocks noChangeAspect="1" noRot="1" noGrp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altLang="en-US" lang="zh-CN"/>
          </a:p>
        </p:txBody>
      </p:sp>
      <p:sp>
        <p:nvSpPr>
          <p:cNvPr id="1048683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  <a:p>
            <a:pPr lvl="1"/>
            <a:r>
              <a:rPr altLang="en-US" lang="zh-CN" smtClean="0"/>
              <a:t>第二级</a:t>
            </a:r>
            <a:endParaRPr altLang="en-US" lang="zh-CN" smtClean="0"/>
          </a:p>
          <a:p>
            <a:pPr lvl="2"/>
            <a:r>
              <a:rPr altLang="en-US" lang="zh-CN" smtClean="0"/>
              <a:t>第三级</a:t>
            </a:r>
            <a:endParaRPr altLang="en-US" lang="zh-CN" smtClean="0"/>
          </a:p>
          <a:p>
            <a:pPr lvl="3"/>
            <a:r>
              <a:rPr altLang="en-US" lang="zh-CN" smtClean="0"/>
              <a:t>第四级</a:t>
            </a:r>
            <a:endParaRPr altLang="en-US" lang="zh-CN" smtClean="0"/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8684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altLang="en-US" lang="zh-CN"/>
          </a:p>
        </p:txBody>
      </p:sp>
      <p:sp>
        <p:nvSpPr>
          <p:cNvPr id="1048685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B0805560-5AE2-4B3A-82FD-A5FB512330C0}" type="slidenum">
              <a:rPr altLang="en-US" lang="zh-CN" smtClean="0"/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10.xml.rels><?xml version="1.0" encoding="UTF-8" standalone="yes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</file>

<file path=ppt/notesSlides/_rels/notesSlide1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</file>

<file path=ppt/notesSlides/_rels/notesSlide12.xml.rels><?xml version="1.0" encoding="UTF-8" standalone="yes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_rels/notesSlide13.xml.rels><?xml version="1.0" encoding="UTF-8" standalone="yes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_rels/notesSlide14.xml.rels><?xml version="1.0" encoding="UTF-8" standalone="yes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</file>

<file path=ppt/notesSlides/_rels/notesSlide15.xml.rels><?xml version="1.0" encoding="UTF-8" standalone="yes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8.xml.rels><?xml version="1.0" encoding="UTF-8" standalone="yes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_rels/notesSlide9.xml.rels><?xml version="1.0" encoding="UTF-8" standalone="yes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2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58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p>
            <a:endParaRPr altLang="en-US" dirty="0" lang="zh-CN"/>
          </a:p>
        </p:txBody>
      </p:sp>
      <p:sp>
        <p:nvSpPr>
          <p:cNvPr id="104858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B0805560-5AE2-4B3A-82FD-A5FB512330C0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38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p>
            <a:endParaRPr altLang="en-US" dirty="0" lang="zh-CN"/>
          </a:p>
        </p:txBody>
      </p:sp>
      <p:sp>
        <p:nvSpPr>
          <p:cNvPr id="1048639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B0805560-5AE2-4B3A-82FD-A5FB512330C0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42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p>
            <a:endParaRPr altLang="en-US" dirty="0" lang="zh-CN"/>
          </a:p>
        </p:txBody>
      </p:sp>
      <p:sp>
        <p:nvSpPr>
          <p:cNvPr id="1048643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B0805560-5AE2-4B3A-82FD-A5FB512330C0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46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p>
            <a:pPr algn="l" defTabSz="91440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altLang="en-US" dirty="0" sz="1200" kern="1200" lang="zh-CN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请学生讨论：包装盒装饰有哪些特点？（包括装饰的文字、图形、色彩、商标等。）</a:t>
            </a:r>
            <a:endParaRPr altLang="en-US" dirty="0" sz="1200" kern="1200" lang="zh-CN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altLang="en-US" dirty="0" lang="zh-CN"/>
          </a:p>
        </p:txBody>
      </p:sp>
      <p:sp>
        <p:nvSpPr>
          <p:cNvPr id="1048647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B0805560-5AE2-4B3A-82FD-A5FB512330C0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50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p>
            <a:endParaRPr altLang="en-US" dirty="0" lang="zh-CN"/>
          </a:p>
        </p:txBody>
      </p:sp>
      <p:sp>
        <p:nvSpPr>
          <p:cNvPr id="1048651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B0805560-5AE2-4B3A-82FD-A5FB512330C0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55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p>
            <a:endParaRPr altLang="en-US" dirty="0" lang="zh-CN"/>
          </a:p>
        </p:txBody>
      </p:sp>
      <p:sp>
        <p:nvSpPr>
          <p:cNvPr id="1048656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B0805560-5AE2-4B3A-82FD-A5FB512330C0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59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p>
            <a:endParaRPr altLang="en-US" dirty="0" lang="zh-CN"/>
          </a:p>
        </p:txBody>
      </p:sp>
      <p:sp>
        <p:nvSpPr>
          <p:cNvPr id="104866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B0805560-5AE2-4B3A-82FD-A5FB512330C0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596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p>
            <a:r>
              <a:rPr altLang="en-US" dirty="0" sz="1200" kern="1200" lang="zh-CN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师：逛了半天商场，又累又渴，我要去超市买瓶喝的，货架上的饮料品种繁多让我无从选择，你们给我一些建议好吗？</a:t>
            </a:r>
            <a:endParaRPr altLang="en-US" dirty="0" sz="1200" kern="1200" lang="zh-CN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48597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B0805560-5AE2-4B3A-82FD-A5FB512330C0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01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p>
            <a:endParaRPr altLang="en-US" dirty="0" lang="zh-CN"/>
          </a:p>
        </p:txBody>
      </p:sp>
      <p:sp>
        <p:nvSpPr>
          <p:cNvPr id="1048602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B0805560-5AE2-4B3A-82FD-A5FB512330C0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06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p>
            <a:pPr algn="l" defTabSz="91440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altLang="en-US" dirty="0" sz="1200" kern="1200" lang="zh-CN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它又有哪些功能呢？（便于流通、储存商品、方便使用、利于销售。）</a:t>
            </a:r>
            <a:endParaRPr altLang="en-US" dirty="0" sz="1200" kern="1200" lang="zh-CN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altLang="en-US" dirty="0" lang="zh-CN"/>
          </a:p>
        </p:txBody>
      </p:sp>
      <p:sp>
        <p:nvSpPr>
          <p:cNvPr id="1048607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B0805560-5AE2-4B3A-82FD-A5FB512330C0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12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p>
            <a:endParaRPr altLang="en-US" dirty="0" lang="zh-CN"/>
          </a:p>
        </p:txBody>
      </p:sp>
      <p:sp>
        <p:nvSpPr>
          <p:cNvPr id="1048613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B0805560-5AE2-4B3A-82FD-A5FB512330C0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18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p>
            <a:endParaRPr altLang="en-US" dirty="0" lang="zh-CN"/>
          </a:p>
        </p:txBody>
      </p:sp>
      <p:sp>
        <p:nvSpPr>
          <p:cNvPr id="1048619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B0805560-5AE2-4B3A-82FD-A5FB512330C0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2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p>
            <a:r>
              <a:rPr altLang="en-US" dirty="0" sz="1200" kern="1200" lang="zh-CN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师：你能从百事可乐的设计中读出什么信息吗？引导学生分析包装设计要素。</a:t>
            </a:r>
            <a:endParaRPr altLang="en-US" dirty="0" lang="zh-CN"/>
          </a:p>
        </p:txBody>
      </p:sp>
      <p:sp>
        <p:nvSpPr>
          <p:cNvPr id="104862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B0805560-5AE2-4B3A-82FD-A5FB512330C0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28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p>
            <a:endParaRPr altLang="en-US" dirty="0" lang="zh-CN"/>
          </a:p>
        </p:txBody>
      </p:sp>
      <p:sp>
        <p:nvSpPr>
          <p:cNvPr id="1048629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B0805560-5AE2-4B3A-82FD-A5FB512330C0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3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p>
            <a:endParaRPr altLang="en-US" dirty="0" lang="zh-CN"/>
          </a:p>
        </p:txBody>
      </p:sp>
      <p:sp>
        <p:nvSpPr>
          <p:cNvPr id="104863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B0805560-5AE2-4B3A-82FD-A5FB512330C0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-12700" y="-11113"/>
            <a:ext cx="9169400" cy="5164138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28" name="直接箭头连接符 6"/>
          <p:cNvCxnSpPr>
            <a:cxnSpLocks/>
            <a:stCxn id="1048591" idx="1"/>
          </p:cNvCxnSpPr>
          <p:nvPr userDrawn="1"/>
        </p:nvCxnSpPr>
        <p:spPr>
          <a:xfrm flipV="1">
            <a:off x="160354" y="3066661"/>
            <a:ext cx="71466" cy="1947000"/>
          </a:xfrm>
          <a:prstGeom prst="straightConnector1"/>
          <a:ln w="12700">
            <a:solidFill>
              <a:srgbClr val="71C9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29" name="直接箭头连接符 7"/>
          <p:cNvCxnSpPr>
            <a:cxnSpLocks/>
          </p:cNvCxnSpPr>
          <p:nvPr userDrawn="1"/>
        </p:nvCxnSpPr>
        <p:spPr>
          <a:xfrm flipV="1">
            <a:off x="9478" y="1075386"/>
            <a:ext cx="173865" cy="3982551"/>
          </a:xfrm>
          <a:prstGeom prst="straightConnector1"/>
          <a:ln>
            <a:solidFill>
              <a:srgbClr val="71C9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0" name="直接连接符 8"/>
          <p:cNvCxnSpPr>
            <a:cxnSpLocks/>
          </p:cNvCxnSpPr>
          <p:nvPr userDrawn="1"/>
        </p:nvCxnSpPr>
        <p:spPr>
          <a:xfrm>
            <a:off x="-14019" y="5070815"/>
            <a:ext cx="9144000" cy="0"/>
          </a:xfrm>
          <a:prstGeom prst="line"/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1" name="直接连接符 9"/>
          <p:cNvCxnSpPr>
            <a:cxnSpLocks/>
          </p:cNvCxnSpPr>
          <p:nvPr userDrawn="1"/>
        </p:nvCxnSpPr>
        <p:spPr>
          <a:xfrm>
            <a:off x="-1" y="305636"/>
            <a:ext cx="9144000" cy="0"/>
          </a:xfrm>
          <a:prstGeom prst="line"/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585" name="矩形 10"/>
          <p:cNvSpPr/>
          <p:nvPr userDrawn="1"/>
        </p:nvSpPr>
        <p:spPr>
          <a:xfrm>
            <a:off x="-1" y="242050"/>
            <a:ext cx="9144000" cy="47065"/>
          </a:xfrm>
          <a:prstGeom prst="rect"/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586" name="等腰三角形 11"/>
          <p:cNvSpPr/>
          <p:nvPr userDrawn="1"/>
        </p:nvSpPr>
        <p:spPr>
          <a:xfrm rot="5400000">
            <a:off x="30255" y="-30256"/>
            <a:ext cx="598395" cy="658906"/>
          </a:xfrm>
          <a:prstGeom prst="triangle">
            <a:avLst>
              <a:gd name="adj" fmla="val 75843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587" name="等腰三角形 12"/>
          <p:cNvSpPr/>
          <p:nvPr userDrawn="1"/>
        </p:nvSpPr>
        <p:spPr>
          <a:xfrm rot="16200000" flipH="1">
            <a:off x="8635430" y="-24474"/>
            <a:ext cx="484095" cy="533048"/>
          </a:xfrm>
          <a:prstGeom prst="triangle">
            <a:avLst>
              <a:gd name="adj" fmla="val 2191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588" name="等腰三角形 13"/>
          <p:cNvSpPr/>
          <p:nvPr userDrawn="1"/>
        </p:nvSpPr>
        <p:spPr>
          <a:xfrm rot="6172874">
            <a:off x="8794469" y="311903"/>
            <a:ext cx="320841" cy="369794"/>
          </a:xfrm>
          <a:prstGeom prst="triangle"/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589" name="等腰三角形 14"/>
          <p:cNvSpPr/>
          <p:nvPr userDrawn="1"/>
        </p:nvSpPr>
        <p:spPr>
          <a:xfrm rot="18319004">
            <a:off x="485575" y="-41967"/>
            <a:ext cx="457200" cy="430310"/>
          </a:xfrm>
          <a:prstGeom prst="triangle"/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590" name="矩形 15"/>
          <p:cNvSpPr/>
          <p:nvPr userDrawn="1"/>
        </p:nvSpPr>
        <p:spPr>
          <a:xfrm>
            <a:off x="-1" y="5096435"/>
            <a:ext cx="9144000" cy="47065"/>
          </a:xfrm>
          <a:prstGeom prst="rect"/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591" name="等腰三角形 16"/>
          <p:cNvSpPr/>
          <p:nvPr userDrawn="1"/>
        </p:nvSpPr>
        <p:spPr>
          <a:xfrm rot="17199303">
            <a:off x="22923" y="4751919"/>
            <a:ext cx="320841" cy="369794"/>
          </a:xfrm>
          <a:prstGeom prst="triangle"/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592" name="椭圆 17"/>
          <p:cNvSpPr/>
          <p:nvPr userDrawn="1"/>
        </p:nvSpPr>
        <p:spPr>
          <a:xfrm>
            <a:off x="8838505" y="4829391"/>
            <a:ext cx="305494" cy="305494"/>
          </a:xfrm>
          <a:prstGeom prst="ellipse"/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cxnSp>
        <p:nvCxnSpPr>
          <p:cNvPr id="3145732" name="直接箭头连接符 18"/>
          <p:cNvCxnSpPr>
            <a:cxnSpLocks/>
            <a:stCxn id="1048592" idx="7"/>
          </p:cNvCxnSpPr>
          <p:nvPr userDrawn="1"/>
        </p:nvCxnSpPr>
        <p:spPr>
          <a:xfrm flipV="1">
            <a:off x="9099260" y="1030310"/>
            <a:ext cx="4965" cy="3843820"/>
          </a:xfrm>
          <a:prstGeom prst="straightConnector1"/>
          <a:ln>
            <a:solidFill>
              <a:srgbClr val="71C9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3" name="直接箭头连接符 19"/>
          <p:cNvCxnSpPr>
            <a:cxnSpLocks/>
            <a:stCxn id="1048592" idx="0"/>
          </p:cNvCxnSpPr>
          <p:nvPr userDrawn="1"/>
        </p:nvCxnSpPr>
        <p:spPr>
          <a:xfrm flipH="1" flipV="1">
            <a:off x="8954889" y="3066661"/>
            <a:ext cx="36363" cy="1762730"/>
          </a:xfrm>
          <a:prstGeom prst="straightConnector1"/>
          <a:ln>
            <a:solidFill>
              <a:srgbClr val="71C9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593" name="矩形 36"/>
          <p:cNvSpPr/>
          <p:nvPr userDrawn="1"/>
        </p:nvSpPr>
        <p:spPr>
          <a:xfrm>
            <a:off x="8776701" y="4806779"/>
            <a:ext cx="425116" cy="338554"/>
          </a:xfrm>
          <a:prstGeom prst="rect"/>
        </p:spPr>
        <p:txBody>
          <a:bodyPr wrap="none">
            <a:spAutoFit/>
          </a:bodyPr>
          <a:p>
            <a:pPr algn="ctr"/>
            <a:fld id="{0DE3B844-6C43-4B02-A1A2-F1D28A45E6CD}" type="slidenum">
              <a:rPr altLang="en-US" sz="1600" lang="zh-CN" smtClean="0">
                <a:solidFill>
                  <a:srgbClr val="0070C0"/>
                </a:solidFill>
              </a:rPr>
            </a:fld>
            <a:endParaRPr altLang="en-US" dirty="0" sz="1600" lang="zh-CN">
              <a:solidFill>
                <a:srgbClr val="0070C0"/>
              </a:solidFill>
            </a:endParaRPr>
          </a:p>
        </p:txBody>
      </p:sp>
    </p:spTree>
  </p:cSld>
  <p:clrMapOvr>
    <a:masterClrMapping/>
  </p:clrMapOvr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34" name="直接箭头连接符 6"/>
          <p:cNvCxnSpPr>
            <a:cxnSpLocks/>
            <a:stCxn id="1048667" idx="1"/>
          </p:cNvCxnSpPr>
          <p:nvPr userDrawn="1"/>
        </p:nvCxnSpPr>
        <p:spPr>
          <a:xfrm flipV="1">
            <a:off x="160354" y="3066661"/>
            <a:ext cx="71466" cy="1947000"/>
          </a:xfrm>
          <a:prstGeom prst="straightConnector1"/>
          <a:ln w="12700">
            <a:solidFill>
              <a:srgbClr val="71C9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5" name="直接箭头连接符 7"/>
          <p:cNvCxnSpPr>
            <a:cxnSpLocks/>
          </p:cNvCxnSpPr>
          <p:nvPr userDrawn="1"/>
        </p:nvCxnSpPr>
        <p:spPr>
          <a:xfrm flipV="1">
            <a:off x="9478" y="1075386"/>
            <a:ext cx="173865" cy="3982551"/>
          </a:xfrm>
          <a:prstGeom prst="straightConnector1"/>
          <a:ln>
            <a:solidFill>
              <a:srgbClr val="71C9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6" name="直接连接符 8"/>
          <p:cNvCxnSpPr>
            <a:cxnSpLocks/>
          </p:cNvCxnSpPr>
          <p:nvPr userDrawn="1"/>
        </p:nvCxnSpPr>
        <p:spPr>
          <a:xfrm>
            <a:off x="-14019" y="5070815"/>
            <a:ext cx="9144000" cy="0"/>
          </a:xfrm>
          <a:prstGeom prst="line"/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7" name="直接连接符 9"/>
          <p:cNvCxnSpPr>
            <a:cxnSpLocks/>
          </p:cNvCxnSpPr>
          <p:nvPr userDrawn="1"/>
        </p:nvCxnSpPr>
        <p:spPr>
          <a:xfrm>
            <a:off x="-1" y="305636"/>
            <a:ext cx="9144000" cy="0"/>
          </a:xfrm>
          <a:prstGeom prst="line"/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61" name="矩形 10"/>
          <p:cNvSpPr/>
          <p:nvPr userDrawn="1"/>
        </p:nvSpPr>
        <p:spPr>
          <a:xfrm>
            <a:off x="-1" y="242050"/>
            <a:ext cx="9144000" cy="47065"/>
          </a:xfrm>
          <a:prstGeom prst="rect"/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662" name="等腰三角形 11"/>
          <p:cNvSpPr/>
          <p:nvPr userDrawn="1"/>
        </p:nvSpPr>
        <p:spPr>
          <a:xfrm rot="5400000">
            <a:off x="30255" y="-30256"/>
            <a:ext cx="598395" cy="658906"/>
          </a:xfrm>
          <a:prstGeom prst="triangle">
            <a:avLst>
              <a:gd name="adj" fmla="val 75843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663" name="等腰三角形 12"/>
          <p:cNvSpPr/>
          <p:nvPr userDrawn="1"/>
        </p:nvSpPr>
        <p:spPr>
          <a:xfrm rot="16200000" flipH="1">
            <a:off x="8635430" y="-24474"/>
            <a:ext cx="484095" cy="533048"/>
          </a:xfrm>
          <a:prstGeom prst="triangle">
            <a:avLst>
              <a:gd name="adj" fmla="val 2191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664" name="等腰三角形 13"/>
          <p:cNvSpPr/>
          <p:nvPr userDrawn="1"/>
        </p:nvSpPr>
        <p:spPr>
          <a:xfrm rot="6172874">
            <a:off x="8794469" y="311903"/>
            <a:ext cx="320841" cy="369794"/>
          </a:xfrm>
          <a:prstGeom prst="triangle"/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665" name="等腰三角形 14"/>
          <p:cNvSpPr/>
          <p:nvPr userDrawn="1"/>
        </p:nvSpPr>
        <p:spPr>
          <a:xfrm rot="18319004">
            <a:off x="485575" y="-41967"/>
            <a:ext cx="457200" cy="430310"/>
          </a:xfrm>
          <a:prstGeom prst="triangle"/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666" name="矩形 15"/>
          <p:cNvSpPr/>
          <p:nvPr userDrawn="1"/>
        </p:nvSpPr>
        <p:spPr>
          <a:xfrm>
            <a:off x="-1" y="5096435"/>
            <a:ext cx="9144000" cy="47065"/>
          </a:xfrm>
          <a:prstGeom prst="rect"/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667" name="等腰三角形 16"/>
          <p:cNvSpPr/>
          <p:nvPr userDrawn="1"/>
        </p:nvSpPr>
        <p:spPr>
          <a:xfrm rot="17199303">
            <a:off x="22923" y="4751919"/>
            <a:ext cx="320841" cy="369794"/>
          </a:xfrm>
          <a:prstGeom prst="triangle"/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668" name="椭圆 17"/>
          <p:cNvSpPr/>
          <p:nvPr userDrawn="1"/>
        </p:nvSpPr>
        <p:spPr>
          <a:xfrm>
            <a:off x="8838505" y="4829391"/>
            <a:ext cx="305494" cy="305494"/>
          </a:xfrm>
          <a:prstGeom prst="ellipse"/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cxnSp>
        <p:nvCxnSpPr>
          <p:cNvPr id="3145738" name="直接箭头连接符 18"/>
          <p:cNvCxnSpPr>
            <a:cxnSpLocks/>
            <a:stCxn id="1048668" idx="7"/>
          </p:cNvCxnSpPr>
          <p:nvPr userDrawn="1"/>
        </p:nvCxnSpPr>
        <p:spPr>
          <a:xfrm flipV="1">
            <a:off x="9099260" y="1030310"/>
            <a:ext cx="4965" cy="3843820"/>
          </a:xfrm>
          <a:prstGeom prst="straightConnector1"/>
          <a:ln>
            <a:solidFill>
              <a:srgbClr val="71C9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9" name="直接箭头连接符 19"/>
          <p:cNvCxnSpPr>
            <a:cxnSpLocks/>
            <a:stCxn id="1048668" idx="0"/>
          </p:cNvCxnSpPr>
          <p:nvPr userDrawn="1"/>
        </p:nvCxnSpPr>
        <p:spPr>
          <a:xfrm flipH="1" flipV="1">
            <a:off x="8954889" y="3066661"/>
            <a:ext cx="36363" cy="1762730"/>
          </a:xfrm>
          <a:prstGeom prst="straightConnector1"/>
          <a:ln>
            <a:solidFill>
              <a:srgbClr val="71C9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69" name="矩形 36"/>
          <p:cNvSpPr/>
          <p:nvPr userDrawn="1"/>
        </p:nvSpPr>
        <p:spPr>
          <a:xfrm>
            <a:off x="8776701" y="4806779"/>
            <a:ext cx="425116" cy="338554"/>
          </a:xfrm>
          <a:prstGeom prst="rect"/>
        </p:spPr>
        <p:txBody>
          <a:bodyPr wrap="none">
            <a:spAutoFit/>
          </a:bodyPr>
          <a:p>
            <a:pPr algn="ctr"/>
            <a:fld id="{0DE3B844-6C43-4B02-A1A2-F1D28A45E6CD}" type="slidenum">
              <a:rPr altLang="en-US" sz="1600" lang="zh-CN" smtClean="0">
                <a:solidFill>
                  <a:srgbClr val="0070C0"/>
                </a:solidFill>
              </a:rPr>
            </a:fld>
            <a:endParaRPr altLang="en-US" dirty="0" sz="1600" lang="zh-CN">
              <a:solidFill>
                <a:srgbClr val="0070C0"/>
              </a:solidFill>
            </a:endParaRPr>
          </a:p>
        </p:txBody>
      </p:sp>
    </p:spTree>
  </p:cSld>
  <p:clrMapOvr>
    <a:masterClrMapping/>
  </p:clrMapOvr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40" name="直接箭头连接符 6"/>
          <p:cNvCxnSpPr>
            <a:cxnSpLocks/>
            <a:stCxn id="1048676" idx="1"/>
          </p:cNvCxnSpPr>
          <p:nvPr userDrawn="1"/>
        </p:nvCxnSpPr>
        <p:spPr>
          <a:xfrm flipV="1">
            <a:off x="160354" y="3066661"/>
            <a:ext cx="71466" cy="1947000"/>
          </a:xfrm>
          <a:prstGeom prst="straightConnector1"/>
          <a:ln w="12700">
            <a:solidFill>
              <a:srgbClr val="71C9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1" name="直接箭头连接符 7"/>
          <p:cNvCxnSpPr>
            <a:cxnSpLocks/>
          </p:cNvCxnSpPr>
          <p:nvPr userDrawn="1"/>
        </p:nvCxnSpPr>
        <p:spPr>
          <a:xfrm flipV="1">
            <a:off x="9478" y="1075386"/>
            <a:ext cx="173865" cy="3982551"/>
          </a:xfrm>
          <a:prstGeom prst="straightConnector1"/>
          <a:ln>
            <a:solidFill>
              <a:srgbClr val="71C9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2" name="直接连接符 8"/>
          <p:cNvCxnSpPr>
            <a:cxnSpLocks/>
          </p:cNvCxnSpPr>
          <p:nvPr userDrawn="1"/>
        </p:nvCxnSpPr>
        <p:spPr>
          <a:xfrm>
            <a:off x="-14019" y="5070815"/>
            <a:ext cx="9144000" cy="0"/>
          </a:xfrm>
          <a:prstGeom prst="line"/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3" name="直接连接符 9"/>
          <p:cNvCxnSpPr>
            <a:cxnSpLocks/>
          </p:cNvCxnSpPr>
          <p:nvPr userDrawn="1"/>
        </p:nvCxnSpPr>
        <p:spPr>
          <a:xfrm>
            <a:off x="-1" y="305636"/>
            <a:ext cx="9144000" cy="0"/>
          </a:xfrm>
          <a:prstGeom prst="line"/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70" name="矩形 10"/>
          <p:cNvSpPr/>
          <p:nvPr userDrawn="1"/>
        </p:nvSpPr>
        <p:spPr>
          <a:xfrm>
            <a:off x="-1" y="242050"/>
            <a:ext cx="9144000" cy="47065"/>
          </a:xfrm>
          <a:prstGeom prst="rect"/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671" name="等腰三角形 11"/>
          <p:cNvSpPr/>
          <p:nvPr userDrawn="1"/>
        </p:nvSpPr>
        <p:spPr>
          <a:xfrm rot="5400000">
            <a:off x="30255" y="-30256"/>
            <a:ext cx="598395" cy="658906"/>
          </a:xfrm>
          <a:prstGeom prst="triangle">
            <a:avLst>
              <a:gd name="adj" fmla="val 75843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672" name="等腰三角形 12"/>
          <p:cNvSpPr/>
          <p:nvPr userDrawn="1"/>
        </p:nvSpPr>
        <p:spPr>
          <a:xfrm rot="16200000" flipH="1">
            <a:off x="8635430" y="-24474"/>
            <a:ext cx="484095" cy="533048"/>
          </a:xfrm>
          <a:prstGeom prst="triangle">
            <a:avLst>
              <a:gd name="adj" fmla="val 2191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673" name="等腰三角形 13"/>
          <p:cNvSpPr/>
          <p:nvPr userDrawn="1"/>
        </p:nvSpPr>
        <p:spPr>
          <a:xfrm rot="6172874">
            <a:off x="8794469" y="311903"/>
            <a:ext cx="320841" cy="369794"/>
          </a:xfrm>
          <a:prstGeom prst="triangle"/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674" name="等腰三角形 14"/>
          <p:cNvSpPr/>
          <p:nvPr userDrawn="1"/>
        </p:nvSpPr>
        <p:spPr>
          <a:xfrm rot="18319004">
            <a:off x="485575" y="-41967"/>
            <a:ext cx="457200" cy="430310"/>
          </a:xfrm>
          <a:prstGeom prst="triangle"/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675" name="矩形 15"/>
          <p:cNvSpPr/>
          <p:nvPr userDrawn="1"/>
        </p:nvSpPr>
        <p:spPr>
          <a:xfrm>
            <a:off x="-1" y="5096435"/>
            <a:ext cx="9144000" cy="47065"/>
          </a:xfrm>
          <a:prstGeom prst="rect"/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676" name="等腰三角形 16"/>
          <p:cNvSpPr/>
          <p:nvPr userDrawn="1"/>
        </p:nvSpPr>
        <p:spPr>
          <a:xfrm rot="17199303">
            <a:off x="22923" y="4751919"/>
            <a:ext cx="320841" cy="369794"/>
          </a:xfrm>
          <a:prstGeom prst="triangle"/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677" name="椭圆 17"/>
          <p:cNvSpPr/>
          <p:nvPr userDrawn="1"/>
        </p:nvSpPr>
        <p:spPr>
          <a:xfrm>
            <a:off x="8838505" y="4829391"/>
            <a:ext cx="305494" cy="305494"/>
          </a:xfrm>
          <a:prstGeom prst="ellipse"/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cxnSp>
        <p:nvCxnSpPr>
          <p:cNvPr id="3145744" name="直接箭头连接符 18"/>
          <p:cNvCxnSpPr>
            <a:cxnSpLocks/>
            <a:stCxn id="1048677" idx="7"/>
          </p:cNvCxnSpPr>
          <p:nvPr userDrawn="1"/>
        </p:nvCxnSpPr>
        <p:spPr>
          <a:xfrm flipV="1">
            <a:off x="9099260" y="1030310"/>
            <a:ext cx="4965" cy="3843820"/>
          </a:xfrm>
          <a:prstGeom prst="straightConnector1"/>
          <a:ln>
            <a:solidFill>
              <a:srgbClr val="71C9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5" name="直接箭头连接符 19"/>
          <p:cNvCxnSpPr>
            <a:cxnSpLocks/>
            <a:stCxn id="1048677" idx="0"/>
          </p:cNvCxnSpPr>
          <p:nvPr userDrawn="1"/>
        </p:nvCxnSpPr>
        <p:spPr>
          <a:xfrm flipH="1" flipV="1">
            <a:off x="8954889" y="3066661"/>
            <a:ext cx="36363" cy="1762730"/>
          </a:xfrm>
          <a:prstGeom prst="straightConnector1"/>
          <a:ln>
            <a:solidFill>
              <a:srgbClr val="71C9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78" name="等腰三角形 35"/>
          <p:cNvSpPr/>
          <p:nvPr userDrawn="1"/>
        </p:nvSpPr>
        <p:spPr>
          <a:xfrm flipV="1">
            <a:off x="8317212" y="888679"/>
            <a:ext cx="111967" cy="45719"/>
          </a:xfrm>
          <a:prstGeom prst="triangl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679" name="矩形 36"/>
          <p:cNvSpPr/>
          <p:nvPr userDrawn="1"/>
        </p:nvSpPr>
        <p:spPr>
          <a:xfrm>
            <a:off x="8776701" y="4806779"/>
            <a:ext cx="425116" cy="338554"/>
          </a:xfrm>
          <a:prstGeom prst="rect"/>
        </p:spPr>
        <p:txBody>
          <a:bodyPr wrap="none">
            <a:spAutoFit/>
          </a:bodyPr>
          <a:p>
            <a:pPr algn="ctr"/>
            <a:fld id="{0DE3B844-6C43-4B02-A1A2-F1D28A45E6CD}" type="slidenum">
              <a:rPr altLang="en-US" sz="1600" lang="zh-CN" smtClean="0">
                <a:solidFill>
                  <a:srgbClr val="0070C0"/>
                </a:solidFill>
              </a:rPr>
            </a:fld>
            <a:endParaRPr altLang="en-US" dirty="0" sz="1600" lang="zh-CN">
              <a:solidFill>
                <a:srgbClr val="0070C0"/>
              </a:solidFill>
            </a:endParaRPr>
          </a:p>
        </p:txBody>
      </p:sp>
    </p:spTree>
  </p:cSld>
  <p:clrMapOvr>
    <a:masterClrMapping/>
  </p:clrMapOvr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3" name="Picture 2"/>
          <p:cNvPicPr>
            <a:picLocks noChangeAspect="1" noChangeArrowheads="1"/>
          </p:cNvPicPr>
          <p:nvPr userDrawn="1"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-9525" y="-7938"/>
            <a:ext cx="9163050" cy="5157788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/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  <a:p>
            <a:pPr lvl="1"/>
            <a:r>
              <a:rPr altLang="en-US" lang="zh-CN" smtClean="0"/>
              <a:t>第二级</a:t>
            </a:r>
            <a:endParaRPr altLang="en-US" lang="zh-CN" smtClean="0"/>
          </a:p>
          <a:p>
            <a:pPr lvl="2"/>
            <a:r>
              <a:rPr altLang="en-US" lang="zh-CN" smtClean="0"/>
              <a:t>第三级</a:t>
            </a:r>
            <a:endParaRPr altLang="en-US" lang="zh-CN" smtClean="0"/>
          </a:p>
          <a:p>
            <a:pPr lvl="3"/>
            <a:r>
              <a:rPr altLang="en-US" lang="zh-CN" smtClean="0"/>
              <a:t>第四级</a:t>
            </a:r>
            <a:endParaRPr altLang="en-US" lang="zh-CN" smtClean="0"/>
          </a:p>
          <a:p>
            <a:pPr lvl="4"/>
            <a:r>
              <a:rPr altLang="en-US" lang="zh-CN" smtClean="0"/>
              <a:t>第五级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73655-AE9A-4233-90D6-743ACEBD6AE9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CFF0F-DE3F-496E-BA7A-63462E874030}" type="slidenum">
              <a:rPr altLang="en-US" lang="zh-CN" smtClean="0"/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iming/>
  <p:txStyles>
    <p:titleStyle>
      <a:lvl1pPr algn="l" defTabSz="685800" eaLnBrk="1" hangingPunct="1" latinLnBrk="0" rtl="0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685800" eaLnBrk="1" hangingPunct="1" indent="-171450" latinLnBrk="0" marL="171450" rtl="0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685800" eaLnBrk="1" hangingPunct="1" indent="-171450" latinLnBrk="0" marL="514350" rtl="0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685800" eaLnBrk="1" hangingPunct="1" indent="-171450" latinLnBrk="0" marL="857250" rtl="0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685800" eaLnBrk="1" hangingPunct="1" indent="-171450" latinLnBrk="0" marL="1200150" rtl="0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685800" eaLnBrk="1" hangingPunct="1" indent="-171450" latinLnBrk="0" marL="1543050" rtl="0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685800" eaLnBrk="1" hangingPunct="1" indent="-171450" latinLnBrk="0" marL="1885950" rtl="0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685800" eaLnBrk="1" hangingPunct="1" indent="-171450" latinLnBrk="0" marL="2228850" rtl="0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685800" eaLnBrk="1" hangingPunct="1" indent="-171450" latinLnBrk="0" marL="2571750" rtl="0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685800" eaLnBrk="1" hangingPunct="1" indent="-171450" latinLnBrk="0" marL="2914650" rtl="0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685800" eaLnBrk="1" hangingPunct="1" latinLnBrk="0" marL="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685800" eaLnBrk="1" hangingPunct="1" latinLnBrk="0" marL="3429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685800" eaLnBrk="1" hangingPunct="1" latinLnBrk="0" marL="6858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685800" eaLnBrk="1" hangingPunct="1" latinLnBrk="0" marL="10287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685800" eaLnBrk="1" hangingPunct="1" latinLnBrk="0" marL="13716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685800" eaLnBrk="1" hangingPunct="1" latinLnBrk="0" marL="17145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685800" eaLnBrk="1" hangingPunct="1" latinLnBrk="0" marL="20574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685800" eaLnBrk="1" hangingPunct="1" latinLnBrk="0" marL="24003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685800" eaLnBrk="1" hangingPunct="1" latinLnBrk="0" marL="27432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video" Target="file:///E:\&#23044;&#22269;&#26093;%20&#24120;&#29992;\&#23044;&#22269;&#26093;%20&#32534;&#36753;\&#28248;&#25945;&#29256;\&#20845;&#24180;&#32423;&#19979;\&#28248;&#32654;&#20845;&#24180;&#32423;&#19979;&#20876;&#35838;&#20214;\7\&#21253;&#35013;&#32440;.mp4" TargetMode="External"/><Relationship Id="rId2" Type="http://schemas.microsoft.com/office/2007/relationships/media" Target="file:///E:\&#23044;&#22269;&#26093;%20&#24120;&#29992;\&#23044;&#22269;&#26093;%20&#32534;&#36753;\&#28248;&#25945;&#29256;\&#20845;&#24180;&#32423;&#19979;\&#28248;&#32654;&#20845;&#24180;&#32423;&#19979;&#20876;&#35838;&#20214;\7\&#21253;&#35013;&#32440;.mp4" TargetMode="External"/><Relationship Id="rId3" Type="http://schemas.openxmlformats.org/officeDocument/2006/relationships/image" Target="../media/image22.jpe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文本框 26"/>
          <p:cNvSpPr txBox="1"/>
          <p:nvPr/>
        </p:nvSpPr>
        <p:spPr>
          <a:xfrm>
            <a:off x="3090271" y="2646881"/>
            <a:ext cx="5402687" cy="830997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altLang="en-US" b="1" dirty="0" sz="4800" lang="zh-CN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  签  与  品  牌</a:t>
            </a:r>
            <a:endParaRPr altLang="en-US" b="1" dirty="0" sz="4800" lang="zh-CN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extBox 1"/>
          <p:cNvSpPr txBox="1"/>
          <p:nvPr/>
        </p:nvSpPr>
        <p:spPr>
          <a:xfrm>
            <a:off x="868680" y="312420"/>
            <a:ext cx="2125980" cy="461665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b="1" dirty="0" sz="2400" 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标签与品牌</a:t>
            </a:r>
            <a:endParaRPr altLang="en-US" b="1" dirty="0" sz="2400" 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9" name="组合 4"/>
          <p:cNvGrpSpPr/>
          <p:nvPr/>
        </p:nvGrpSpPr>
        <p:grpSpPr>
          <a:xfrm>
            <a:off x="806292" y="1404938"/>
            <a:ext cx="7531417" cy="2880000"/>
            <a:chOff x="759143" y="1404938"/>
            <a:chExt cx="7531417" cy="2880000"/>
          </a:xfrm>
        </p:grpSpPr>
        <p:sp>
          <p:nvSpPr>
            <p:cNvPr id="1048636" name="Rectangle 1"/>
            <p:cNvSpPr>
              <a:spLocks noChangeArrowheads="1"/>
            </p:cNvSpPr>
            <p:nvPr/>
          </p:nvSpPr>
          <p:spPr bwMode="auto">
            <a:xfrm>
              <a:off x="5105400" y="1684020"/>
              <a:ext cx="3185160" cy="2308324"/>
            </a:xfrm>
            <a:prstGeom prst="rect"/>
            <a:noFill/>
            <a:ln w="9525">
              <a:noFill/>
              <a:miter lim="800000"/>
            </a:ln>
            <a:effectLst/>
          </p:spPr>
          <p:txBody>
            <a:bodyPr anchor="ctr" anchorCtr="0" bIns="45720" compatLnSpc="1" lIns="91440" numCol="1" rIns="91440" tIns="45720" vert="horz" wrap="square">
              <a:spAutoFit/>
            </a:bodyPr>
            <a:p>
              <a:pPr algn="just" defTabSz="914400" eaLnBrk="1" fontAlgn="base" hangingPunct="1" indent="457200" latinLnBrk="0" lvl="0" marL="0" marR="0" rtl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aseline="0" b="0" cap="none" dirty="0" sz="1600" i="0" kumimoji="0" lang="zh-CN" normalizeH="0" strike="noStrike" u="none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色彩：以经典蓝色为主色调。白字在蓝底衬托下十分醒目，呈活跃进取之态。蓝色象征着浩瀚的宇宙，给人无限遐想。是一种令人感到精神振奋的颜色，符合企业理念。</a:t>
              </a:r>
              <a:endParaRPr baseline="0" b="0" cap="none" dirty="0" sz="1600" i="0" kumimoji="0" lang="zh-CN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pic>
          <p:nvPicPr>
            <p:cNvPr id="2097164" name="Picture 2" descr="C:\Users\Administrator\Desktop\timg.jpg人体育馆.jp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1"/>
            <a:srcRect/>
            <a:stretch>
              <a:fillRect/>
            </a:stretch>
          </p:blipFill>
          <p:spPr bwMode="auto">
            <a:xfrm>
              <a:off x="759143" y="1404938"/>
              <a:ext cx="4163657" cy="2880000"/>
            </a:xfrm>
            <a:prstGeom prst="rect"/>
            <a:noFill/>
          </p:spPr>
        </p:pic>
      </p:grpSp>
    </p:spTree>
  </p:cSld>
  <p:clrMapOvr>
    <a:masterClrMapping/>
  </p:clrMapOvr>
  <p:timing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TextBox 1"/>
          <p:cNvSpPr txBox="1"/>
          <p:nvPr/>
        </p:nvSpPr>
        <p:spPr>
          <a:xfrm>
            <a:off x="868680" y="312420"/>
            <a:ext cx="2827020" cy="461665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b="1" dirty="0" sz="2400" 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优秀包装设计欣赏</a:t>
            </a:r>
            <a:endParaRPr altLang="en-US" b="1" dirty="0" sz="2400" 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3" name="组合 8"/>
          <p:cNvGrpSpPr/>
          <p:nvPr/>
        </p:nvGrpSpPr>
        <p:grpSpPr>
          <a:xfrm>
            <a:off x="923407" y="1405890"/>
            <a:ext cx="7297186" cy="2880000"/>
            <a:chOff x="967740" y="1413510"/>
            <a:chExt cx="7297186" cy="2880000"/>
          </a:xfrm>
        </p:grpSpPr>
        <p:pic>
          <p:nvPicPr>
            <p:cNvPr id="2097165" name="Picture 2" descr="C:\Users\Administrator\Desktop\你们，好.jp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1"/>
            <a:srcRect/>
            <a:stretch>
              <a:fillRect/>
            </a:stretch>
          </p:blipFill>
          <p:spPr bwMode="auto">
            <a:xfrm>
              <a:off x="967740" y="1413510"/>
              <a:ext cx="4320000" cy="2880000"/>
            </a:xfrm>
            <a:prstGeom prst="rect"/>
            <a:noFill/>
          </p:spPr>
        </p:pic>
        <p:pic>
          <p:nvPicPr>
            <p:cNvPr id="2097166" name="Picture 3" descr="C:\Users\Administrator\Desktop\湘美六年级下册\6年级下教学图库（娄国旭二审）(陈晨三审）\7 标签与品牌\优秀包装设计作品\优秀包装设计作品7.jp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 cstate="print"/>
            <a:srcRect/>
            <a:stretch>
              <a:fillRect/>
            </a:stretch>
          </p:blipFill>
          <p:spPr bwMode="auto">
            <a:xfrm>
              <a:off x="5799044" y="1413510"/>
              <a:ext cx="2465882" cy="2880000"/>
            </a:xfrm>
            <a:prstGeom prst="rect"/>
            <a:noFill/>
          </p:spPr>
        </p:pic>
      </p:grpSp>
    </p:spTree>
  </p:cSld>
  <p:clrMapOvr>
    <a:masterClrMapping/>
  </p:clrMapOvr>
  <p:timing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TextBox 1"/>
          <p:cNvSpPr txBox="1"/>
          <p:nvPr/>
        </p:nvSpPr>
        <p:spPr>
          <a:xfrm>
            <a:off x="868680" y="312420"/>
            <a:ext cx="2735580" cy="461665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b="1" dirty="0" sz="2400" 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优秀包装设计欣赏</a:t>
            </a:r>
            <a:endParaRPr altLang="en-US" b="1" dirty="0" sz="2400" 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7" name="组合 5"/>
          <p:cNvGrpSpPr/>
          <p:nvPr/>
        </p:nvGrpSpPr>
        <p:grpSpPr>
          <a:xfrm>
            <a:off x="438390" y="1384935"/>
            <a:ext cx="8267220" cy="2880000"/>
            <a:chOff x="441960" y="1384935"/>
            <a:chExt cx="8267220" cy="2880000"/>
          </a:xfrm>
        </p:grpSpPr>
        <p:pic>
          <p:nvPicPr>
            <p:cNvPr id="2097167" name="Picture 1" descr="C:\Users\Administrator\Desktop\湘美六年级下册\6年级下教学图库（娄国旭二审）(陈晨三审）\7 标签与品牌\优秀包装设计作品\优秀包装设计作品5.jp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1"/>
            <a:srcRect/>
            <a:stretch>
              <a:fillRect/>
            </a:stretch>
          </p:blipFill>
          <p:spPr bwMode="auto">
            <a:xfrm>
              <a:off x="441960" y="1384935"/>
              <a:ext cx="4073550" cy="2880000"/>
            </a:xfrm>
            <a:prstGeom prst="rect"/>
            <a:noFill/>
          </p:spPr>
        </p:pic>
        <p:pic>
          <p:nvPicPr>
            <p:cNvPr id="2097168" name="Picture 3" descr="C:\Users\Administrator\Desktop\湘美六年级下册\6年级下教学图库（娄国旭二审）(陈晨三审）\7 标签与品牌\优秀包装设计\优秀包装设计2.jp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 cstate="print"/>
            <a:srcRect/>
            <a:stretch>
              <a:fillRect/>
            </a:stretch>
          </p:blipFill>
          <p:spPr bwMode="auto">
            <a:xfrm>
              <a:off x="4869180" y="1384935"/>
              <a:ext cx="3840000" cy="2880000"/>
            </a:xfrm>
            <a:prstGeom prst="rect"/>
            <a:noFill/>
          </p:spPr>
        </p:pic>
      </p:grpSp>
    </p:spTree>
  </p:cSld>
  <p:clrMapOvr>
    <a:masterClrMapping/>
  </p:clrMapOvr>
  <p:timing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TextBox 1"/>
          <p:cNvSpPr txBox="1"/>
          <p:nvPr/>
        </p:nvSpPr>
        <p:spPr>
          <a:xfrm>
            <a:off x="868680" y="312420"/>
            <a:ext cx="2827020" cy="461665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b="1" dirty="0" sz="2400" 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优秀包装设计欣赏</a:t>
            </a:r>
            <a:endParaRPr altLang="en-US" b="1" dirty="0" sz="2400" 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1" name="组合 6"/>
          <p:cNvGrpSpPr/>
          <p:nvPr/>
        </p:nvGrpSpPr>
        <p:grpSpPr>
          <a:xfrm>
            <a:off x="899950" y="1403033"/>
            <a:ext cx="7344101" cy="2880000"/>
            <a:chOff x="648919" y="1403033"/>
            <a:chExt cx="7344101" cy="2880000"/>
          </a:xfrm>
        </p:grpSpPr>
        <p:pic>
          <p:nvPicPr>
            <p:cNvPr id="2097169" name="Picture 2" descr="C:\Users\Administrator\Desktop\20110907211029959.jp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1"/>
            <a:srcRect/>
            <a:stretch>
              <a:fillRect/>
            </a:stretch>
          </p:blipFill>
          <p:spPr bwMode="auto">
            <a:xfrm>
              <a:off x="648919" y="1403033"/>
              <a:ext cx="3840000" cy="2880000"/>
            </a:xfrm>
            <a:prstGeom prst="rect"/>
            <a:noFill/>
          </p:spPr>
        </p:pic>
        <p:pic>
          <p:nvPicPr>
            <p:cNvPr id="2097170" name="Picture 3" descr="C:\Users\Administrator\Desktop\就好看吗.jp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/>
            <a:srcRect/>
            <a:stretch>
              <a:fillRect/>
            </a:stretch>
          </p:blipFill>
          <p:spPr bwMode="auto">
            <a:xfrm>
              <a:off x="5113020" y="1403033"/>
              <a:ext cx="2880000" cy="2880000"/>
            </a:xfrm>
            <a:prstGeom prst="rect"/>
            <a:noFill/>
          </p:spPr>
        </p:pic>
      </p:grpSp>
    </p:spTree>
  </p:cSld>
  <p:clrMapOvr>
    <a:masterClrMapping/>
  </p:clrMapOvr>
  <p:timing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TextBox 1"/>
          <p:cNvSpPr txBox="1"/>
          <p:nvPr/>
        </p:nvSpPr>
        <p:spPr>
          <a:xfrm>
            <a:off x="868680" y="312420"/>
            <a:ext cx="2125980" cy="461665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b="1" dirty="0" sz="2400" 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作业</a:t>
            </a:r>
            <a:endParaRPr altLang="en-US" b="1" dirty="0" sz="2400" 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53" name="矩形 2"/>
          <p:cNvSpPr/>
          <p:nvPr/>
        </p:nvSpPr>
        <p:spPr>
          <a:xfrm>
            <a:off x="5341620" y="2104475"/>
            <a:ext cx="2926080" cy="1198880"/>
          </a:xfrm>
          <a:prstGeom prst="rect"/>
        </p:spPr>
        <p:txBody>
          <a:bodyPr wrap="square">
            <a:spAutoFit/>
          </a:bodyPr>
          <a:p>
            <a:pPr algn="just" indent="457200">
              <a:lnSpc>
                <a:spcPct val="150000"/>
              </a:lnSpc>
            </a:pPr>
            <a:r>
              <a:rPr altLang="en-US" dirty="0" sz="1600" 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作业：为自己喜欢的饮品设计一个美观大方、尺寸合适的包装。</a:t>
            </a:r>
            <a:endParaRPr altLang="en-US" dirty="0" sz="1600" 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97171" name="Picture 1" descr="C:\Users\Administrator\Desktop\143211xt85jpza4evx4pe6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824230" y="1401127"/>
            <a:ext cx="4320935" cy="2880000"/>
          </a:xfrm>
          <a:prstGeom prst="rect"/>
          <a:noFill/>
        </p:spPr>
      </p:pic>
    </p:spTree>
  </p:cSld>
  <p:clrMapOvr>
    <a:masterClrMapping/>
  </p:clrMapOvr>
  <p:timing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TextBox 1"/>
          <p:cNvSpPr txBox="1"/>
          <p:nvPr/>
        </p:nvSpPr>
        <p:spPr>
          <a:xfrm>
            <a:off x="868680" y="312420"/>
            <a:ext cx="2125980" cy="461665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b="1" dirty="0" sz="2400" 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视频</a:t>
            </a:r>
            <a:r>
              <a:rPr altLang="zh-CN" b="1" dirty="0" sz="2400" 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altLang="en-US" b="1" dirty="0" sz="2400" 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包装纸</a:t>
            </a:r>
            <a:r>
              <a:rPr altLang="zh-CN" b="1" dirty="0" sz="2400" 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altLang="en-US" b="1" dirty="0" sz="2400" 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97172" name="包装纸.mp4">
            <a:hlinkClick r:id="" action="ppaction://media"/>
          </p:cNvPr>
          <p:cNvPicPr>
            <a:picLocks noChangeAspect="1" noRo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1981200" y="918210"/>
            <a:ext cx="5181600" cy="3886200"/>
          </a:xfrm>
          <a:prstGeom prst="rect"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evtFilter="cancelBubble" fill="hold" id="2" nodeType="interactiveSeq" restart="whenNotActive">
                <p:stCondLst>
                  <p:cond evt="onClick" delay="0">
                    <p:tgtEl>
                      <p:spTgt spid="2097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3">
                      <p:stCondLst>
                        <p:cond delay="0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mediacall" presetID="2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dur="1" fill="hold" id="6"/>
                                        <p:tgtEl>
                                          <p:spTgt spid="20971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72"/>
                  </p:tgtEl>
                </p:cond>
              </p:nextCondLst>
            </p:seq>
            <p:video>
              <p:cMediaNode>
                <p:cTn display="0" fill="hold" id="7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9717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extBox 1"/>
          <p:cNvSpPr txBox="1"/>
          <p:nvPr/>
        </p:nvSpPr>
        <p:spPr>
          <a:xfrm>
            <a:off x="868680" y="312420"/>
            <a:ext cx="2125980" cy="461665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b="1" dirty="0" sz="2400" 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标签与品牌</a:t>
            </a:r>
            <a:endParaRPr altLang="en-US" b="1" dirty="0" sz="2400" 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97153" name="Picture 3" descr="C:\Users\Administrator\Desktop\0041040056185423_b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993064" y="1158240"/>
            <a:ext cx="5157872" cy="3240000"/>
          </a:xfrm>
          <a:prstGeom prst="rect"/>
          <a:noFill/>
        </p:spPr>
      </p:pic>
    </p:spTree>
  </p:cSld>
  <p:clrMapOvr>
    <a:masterClrMapping/>
  </p:clrMapOvr>
  <p:timing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extBox 1"/>
          <p:cNvSpPr txBox="1"/>
          <p:nvPr/>
        </p:nvSpPr>
        <p:spPr>
          <a:xfrm>
            <a:off x="868680" y="312420"/>
            <a:ext cx="2125980" cy="461665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b="1" dirty="0" sz="2400" 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标签与品牌</a:t>
            </a:r>
            <a:endParaRPr altLang="en-US" b="1" dirty="0" sz="2400" 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599" name="Rectangle 1"/>
          <p:cNvSpPr>
            <a:spLocks noChangeArrowheads="1"/>
          </p:cNvSpPr>
          <p:nvPr/>
        </p:nvSpPr>
        <p:spPr bwMode="auto">
          <a:xfrm>
            <a:off x="3962400" y="1992480"/>
            <a:ext cx="4206240" cy="1901192"/>
          </a:xfrm>
          <a:prstGeom prst="rect"/>
          <a:noFill/>
          <a:ln w="9525">
            <a:noFill/>
            <a:miter lim="800000"/>
          </a:ln>
          <a:effectLst/>
        </p:spPr>
        <p:txBody>
          <a:bodyPr anchor="ctr" anchorCtr="0" bIns="45720" compatLnSpc="1" lIns="91440" numCol="1" rIns="91440" tIns="45720" vert="horz" wrap="square">
            <a:spAutoFit/>
          </a:bodyPr>
          <a:p>
            <a:pPr algn="just" defTabSz="914400" eaLnBrk="1" fontAlgn="base" hangingPunct="1" indent="45720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baseline="0" b="0" cap="none" dirty="0" sz="1600" i="0" kumimoji="0" lang="zh-CN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物品包装非常重要，它不仅仅可以保护物品，还可以让我们了解物品的名称、内容、属性以及与其他物品的区别。好的包装如一个标签，可以快速地起到宣传产品、树立品牌的作用。</a:t>
            </a:r>
            <a:endParaRPr baseline="0" b="0" cap="none" dirty="0" sz="1600" i="0" kumimoji="0" lang="zh-CN" normalizeH="0" strike="noStrike" u="none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2097154" name="Picture 2" descr="C:\Users\Administrator\Desktop\湘美六年级下册\6年级下教学图库（娄国旭二审）(陈晨三审）\7 标签与品牌\优秀包装设计\优秀包装设计3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1261111" y="1160145"/>
            <a:ext cx="2050633" cy="3240000"/>
          </a:xfrm>
          <a:prstGeom prst="rect"/>
          <a:noFill/>
        </p:spPr>
      </p:pic>
    </p:spTree>
  </p:cSld>
  <p:clrMapOvr>
    <a:masterClrMapping/>
  </p:clrMapOvr>
  <p:timing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TextBox 1"/>
          <p:cNvSpPr txBox="1"/>
          <p:nvPr/>
        </p:nvSpPr>
        <p:spPr>
          <a:xfrm>
            <a:off x="868680" y="312420"/>
            <a:ext cx="2125980" cy="461665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b="1" dirty="0" sz="2400" 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功能</a:t>
            </a:r>
            <a:endParaRPr altLang="en-US" b="1" dirty="0" sz="2400" 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6" name="组合 6"/>
          <p:cNvGrpSpPr/>
          <p:nvPr/>
        </p:nvGrpSpPr>
        <p:grpSpPr>
          <a:xfrm>
            <a:off x="957930" y="1632585"/>
            <a:ext cx="7228140" cy="2880000"/>
            <a:chOff x="974408" y="1365885"/>
            <a:chExt cx="7228140" cy="2880000"/>
          </a:xfrm>
        </p:grpSpPr>
        <p:pic>
          <p:nvPicPr>
            <p:cNvPr id="2097155" name="Picture 3" descr="C:\Users\Administrator\Desktop\00dac2a24d8538b6925a58675d7a4829.jp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1" cstate="print"/>
            <a:srcRect/>
            <a:stretch>
              <a:fillRect/>
            </a:stretch>
          </p:blipFill>
          <p:spPr bwMode="auto">
            <a:xfrm>
              <a:off x="974408" y="1365885"/>
              <a:ext cx="4052765" cy="2880000"/>
            </a:xfrm>
            <a:prstGeom prst="rect"/>
            <a:noFill/>
          </p:spPr>
        </p:pic>
        <p:pic>
          <p:nvPicPr>
            <p:cNvPr id="2097156" name="Picture 4" descr="C:\Users\Administrator\Desktop\20140706193.jp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/>
            <a:srcRect/>
            <a:stretch>
              <a:fillRect/>
            </a:stretch>
          </p:blipFill>
          <p:spPr bwMode="auto">
            <a:xfrm>
              <a:off x="5341621" y="1365885"/>
              <a:ext cx="2860927" cy="2880000"/>
            </a:xfrm>
            <a:prstGeom prst="rect"/>
            <a:noFill/>
          </p:spPr>
        </p:pic>
      </p:grpSp>
      <p:sp>
        <p:nvSpPr>
          <p:cNvPr id="1048604" name="矩形 7"/>
          <p:cNvSpPr/>
          <p:nvPr/>
        </p:nvSpPr>
        <p:spPr>
          <a:xfrm>
            <a:off x="1007903" y="1023402"/>
            <a:ext cx="4246881" cy="332740"/>
          </a:xfrm>
          <a:prstGeom prst="rect"/>
        </p:spPr>
        <p:txBody>
          <a:bodyPr wrap="none">
            <a:spAutoFit/>
          </a:bodyPr>
          <a:p>
            <a:r>
              <a:rPr altLang="en-US" dirty="0" sz="1600" 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便于流通、储存商品、方便使用、利于销售。</a:t>
            </a:r>
            <a:endParaRPr altLang="en-US" dirty="0" sz="1600" 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extBox 1"/>
          <p:cNvSpPr txBox="1"/>
          <p:nvPr/>
        </p:nvSpPr>
        <p:spPr>
          <a:xfrm>
            <a:off x="868680" y="312420"/>
            <a:ext cx="2125980" cy="461665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b="1" dirty="0" sz="2400" 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材质</a:t>
            </a:r>
            <a:endParaRPr altLang="en-US" b="1" dirty="0" sz="2400" 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0" name="组合 18"/>
          <p:cNvGrpSpPr/>
          <p:nvPr/>
        </p:nvGrpSpPr>
        <p:grpSpPr>
          <a:xfrm>
            <a:off x="1322037" y="1196340"/>
            <a:ext cx="6499926" cy="3324999"/>
            <a:chOff x="1005774" y="1196340"/>
            <a:chExt cx="6499926" cy="3324999"/>
          </a:xfrm>
        </p:grpSpPr>
        <p:sp>
          <p:nvSpPr>
            <p:cNvPr id="1048609" name="TextBox 12"/>
            <p:cNvSpPr txBox="1"/>
            <p:nvPr/>
          </p:nvSpPr>
          <p:spPr>
            <a:xfrm>
              <a:off x="4602479" y="4244340"/>
              <a:ext cx="2903221" cy="276999"/>
            </a:xfrm>
            <a:prstGeom prst="rect"/>
            <a:noFill/>
          </p:spPr>
          <p:txBody>
            <a:bodyPr rtlCol="0" wrap="square">
              <a:spAutoFit/>
            </a:bodyPr>
            <a:p>
              <a:pPr algn="ctr"/>
              <a:r>
                <a:rPr altLang="en-US" dirty="0" sz="1200" lang="zh-CN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金属包装</a:t>
              </a:r>
              <a:endParaRPr altLang="en-US" dirty="0" sz="1200" lang="zh-CN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097157" name="Picture 4" descr="C:\Users\Administrator\Desktop\wKhQb1RcHGaEOV2JAAAAAAABnIA693.jp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1" cstate="print"/>
            <a:srcRect/>
            <a:stretch>
              <a:fillRect/>
            </a:stretch>
          </p:blipFill>
          <p:spPr bwMode="auto">
            <a:xfrm>
              <a:off x="1005774" y="1196340"/>
              <a:ext cx="2880000" cy="2880000"/>
            </a:xfrm>
            <a:prstGeom prst="rect"/>
            <a:noFill/>
          </p:spPr>
        </p:pic>
        <p:sp>
          <p:nvSpPr>
            <p:cNvPr id="1048610" name="TextBox 15"/>
            <p:cNvSpPr txBox="1"/>
            <p:nvPr/>
          </p:nvSpPr>
          <p:spPr>
            <a:xfrm>
              <a:off x="1019109" y="4244340"/>
              <a:ext cx="2804160" cy="276999"/>
            </a:xfrm>
            <a:prstGeom prst="rect"/>
            <a:noFill/>
          </p:spPr>
          <p:txBody>
            <a:bodyPr rtlCol="0" wrap="square">
              <a:spAutoFit/>
            </a:bodyPr>
            <a:p>
              <a:pPr algn="ctr"/>
              <a:r>
                <a:rPr altLang="en-US" dirty="0" sz="1200" lang="zh-CN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纸质包装</a:t>
              </a:r>
              <a:endParaRPr altLang="en-US" dirty="0" sz="1200" lang="zh-CN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097158" name="Picture 6" descr="C:\Users\Administrator\Desktop\timg.jpg合格即可.jp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/>
            <a:srcRect/>
            <a:stretch>
              <a:fillRect/>
            </a:stretch>
          </p:blipFill>
          <p:spPr bwMode="auto">
            <a:xfrm>
              <a:off x="4612005" y="1196340"/>
              <a:ext cx="2880000" cy="2880000"/>
            </a:xfrm>
            <a:prstGeom prst="rect"/>
            <a:noFill/>
          </p:spPr>
        </p:pic>
      </p:grpSp>
    </p:spTree>
  </p:cSld>
  <p:clrMapOvr>
    <a:masterClrMapping/>
  </p:clrMapOvr>
  <p:timing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TextBox 1"/>
          <p:cNvSpPr txBox="1"/>
          <p:nvPr/>
        </p:nvSpPr>
        <p:spPr>
          <a:xfrm>
            <a:off x="868680" y="312420"/>
            <a:ext cx="2125980" cy="461665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b="1" dirty="0" sz="2400" 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材质</a:t>
            </a:r>
            <a:endParaRPr altLang="en-US" b="1" dirty="0" sz="2400" 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4" name="组合 12"/>
          <p:cNvGrpSpPr/>
          <p:nvPr/>
        </p:nvGrpSpPr>
        <p:grpSpPr>
          <a:xfrm>
            <a:off x="804360" y="1207770"/>
            <a:ext cx="7535281" cy="3298329"/>
            <a:chOff x="956310" y="1192530"/>
            <a:chExt cx="7535281" cy="3298329"/>
          </a:xfrm>
        </p:grpSpPr>
        <p:pic>
          <p:nvPicPr>
            <p:cNvPr id="2097159" name="Picture 1" descr="C:\Users\Administrator\Desktop\CgQIzlQJIuyABUxPAAFe7GEjyNQ71200.jp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1" cstate="print"/>
            <a:srcRect/>
            <a:stretch>
              <a:fillRect/>
            </a:stretch>
          </p:blipFill>
          <p:spPr bwMode="auto">
            <a:xfrm>
              <a:off x="956310" y="1192530"/>
              <a:ext cx="2880000" cy="2880000"/>
            </a:xfrm>
            <a:prstGeom prst="rect"/>
            <a:noFill/>
          </p:spPr>
        </p:pic>
        <p:sp>
          <p:nvSpPr>
            <p:cNvPr id="1048615" name="TextBox 5"/>
            <p:cNvSpPr txBox="1"/>
            <p:nvPr/>
          </p:nvSpPr>
          <p:spPr>
            <a:xfrm>
              <a:off x="956310" y="4213860"/>
              <a:ext cx="2880360" cy="276999"/>
            </a:xfrm>
            <a:prstGeom prst="rect"/>
            <a:noFill/>
          </p:spPr>
          <p:txBody>
            <a:bodyPr rtlCol="0" wrap="square">
              <a:spAutoFit/>
            </a:bodyPr>
            <a:p>
              <a:pPr algn="ctr"/>
              <a:r>
                <a:rPr altLang="en-US" dirty="0" sz="1200" lang="zh-CN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玻璃包装</a:t>
              </a:r>
              <a:endParaRPr altLang="en-US" dirty="0" sz="1200" lang="zh-CN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8616" name="TextBox 10"/>
            <p:cNvSpPr txBox="1"/>
            <p:nvPr/>
          </p:nvSpPr>
          <p:spPr>
            <a:xfrm>
              <a:off x="4159748" y="4213860"/>
              <a:ext cx="4305300" cy="276999"/>
            </a:xfrm>
            <a:prstGeom prst="rect"/>
            <a:noFill/>
          </p:spPr>
          <p:txBody>
            <a:bodyPr rtlCol="0" wrap="square">
              <a:spAutoFit/>
            </a:bodyPr>
            <a:p>
              <a:pPr algn="ctr"/>
              <a:r>
                <a:rPr altLang="en-US" dirty="0" sz="1200" lang="zh-CN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塑料包装</a:t>
              </a:r>
              <a:endParaRPr altLang="en-US" dirty="0" sz="1200" lang="zh-CN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097160" name="Picture 5" descr="C:\Users\Administrator\Desktop\20121318518.jp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/>
            <a:srcRect/>
            <a:stretch>
              <a:fillRect/>
            </a:stretch>
          </p:blipFill>
          <p:spPr bwMode="auto">
            <a:xfrm>
              <a:off x="4159748" y="1192530"/>
              <a:ext cx="4331843" cy="2880000"/>
            </a:xfrm>
            <a:prstGeom prst="rect"/>
            <a:noFill/>
          </p:spPr>
        </p:pic>
      </p:grpSp>
    </p:spTree>
  </p:cSld>
  <p:clrMapOvr>
    <a:masterClrMapping/>
  </p:clrMapOvr>
  <p:timing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Picture 2" descr="C:\Users\Administrator\Desktop\7679300_35_thumb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 t="29516" r="2022" b="869"/>
          <a:stretch>
            <a:fillRect/>
          </a:stretch>
        </p:blipFill>
        <p:spPr bwMode="auto">
          <a:xfrm>
            <a:off x="1793760" y="2232660"/>
            <a:ext cx="5556480" cy="1973985"/>
          </a:xfrm>
          <a:prstGeom prst="rect"/>
          <a:noFill/>
        </p:spPr>
      </p:pic>
      <p:sp>
        <p:nvSpPr>
          <p:cNvPr id="1048620" name="TextBox 1"/>
          <p:cNvSpPr txBox="1"/>
          <p:nvPr/>
        </p:nvSpPr>
        <p:spPr>
          <a:xfrm>
            <a:off x="868680" y="312420"/>
            <a:ext cx="2125980" cy="461665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b="1" dirty="0" sz="2400" 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标签与品牌</a:t>
            </a:r>
            <a:endParaRPr altLang="en-US" b="1" dirty="0" sz="2400" 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21" name="Rectangle 1"/>
          <p:cNvSpPr>
            <a:spLocks noChangeArrowheads="1"/>
          </p:cNvSpPr>
          <p:nvPr/>
        </p:nvSpPr>
        <p:spPr bwMode="auto">
          <a:xfrm>
            <a:off x="1005840" y="1181100"/>
            <a:ext cx="7520940" cy="830997"/>
          </a:xfrm>
          <a:prstGeom prst="rect"/>
          <a:noFill/>
          <a:ln w="9525">
            <a:noFill/>
            <a:miter lim="800000"/>
          </a:ln>
          <a:effectLst/>
        </p:spPr>
        <p:txBody>
          <a:bodyPr anchor="ctr" anchorCtr="0" bIns="45720" compatLnSpc="1" lIns="91440" numCol="1" rIns="91440" tIns="45720" vert="horz" wrap="square">
            <a:spAutoFit/>
          </a:bodyPr>
          <a:p>
            <a:pPr algn="just" defTabSz="914400" eaLnBrk="1" fontAlgn="base" hangingPunct="1" indent="45720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baseline="0" b="0" cap="none" dirty="0" sz="1600" i="0" kumimoji="0" lang="zh-CN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百事品牌自十九世纪末创立以来，经历了一百多年历史，企业至今还保持着旺盛的朝气，除了它的口感广受欢迎外，它的包装起着巨大的作用。</a:t>
            </a:r>
            <a:endParaRPr baseline="0" b="0" cap="none" dirty="0" sz="1600" i="0" kumimoji="0" lang="zh-CN" normalizeH="0" strike="noStrike" u="none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extBox 1"/>
          <p:cNvSpPr txBox="1"/>
          <p:nvPr/>
        </p:nvSpPr>
        <p:spPr>
          <a:xfrm>
            <a:off x="868680" y="312420"/>
            <a:ext cx="2125980" cy="461665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b="1" dirty="0" sz="2400" 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标签与品牌</a:t>
            </a:r>
            <a:endParaRPr altLang="en-US" b="1" dirty="0" sz="2400" 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1" name="组合 4"/>
          <p:cNvGrpSpPr/>
          <p:nvPr/>
        </p:nvGrpSpPr>
        <p:grpSpPr>
          <a:xfrm>
            <a:off x="1150620" y="1420177"/>
            <a:ext cx="6842760" cy="2880000"/>
            <a:chOff x="1203960" y="1420177"/>
            <a:chExt cx="6842760" cy="2880000"/>
          </a:xfrm>
        </p:grpSpPr>
        <p:pic>
          <p:nvPicPr>
            <p:cNvPr id="2097162" name="Picture 1" descr="C:\Users\Administrator\Desktop\timg.jp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1"/>
            <a:srcRect/>
            <a:stretch>
              <a:fillRect/>
            </a:stretch>
          </p:blipFill>
          <p:spPr bwMode="auto">
            <a:xfrm>
              <a:off x="1203960" y="1420177"/>
              <a:ext cx="2759480" cy="2880000"/>
            </a:xfrm>
            <a:prstGeom prst="rect"/>
            <a:noFill/>
          </p:spPr>
        </p:pic>
        <p:sp>
          <p:nvSpPr>
            <p:cNvPr id="1048626" name="Rectangle 2"/>
            <p:cNvSpPr>
              <a:spLocks noChangeArrowheads="1"/>
            </p:cNvSpPr>
            <p:nvPr/>
          </p:nvSpPr>
          <p:spPr bwMode="auto">
            <a:xfrm>
              <a:off x="4770120" y="1828800"/>
              <a:ext cx="3276600" cy="1938992"/>
            </a:xfrm>
            <a:prstGeom prst="rect"/>
            <a:noFill/>
            <a:ln w="9525">
              <a:noFill/>
              <a:miter lim="800000"/>
            </a:ln>
            <a:effectLst/>
          </p:spPr>
          <p:txBody>
            <a:bodyPr anchor="ctr" anchorCtr="0" bIns="45720" compatLnSpc="1" lIns="91440" numCol="1" rIns="91440" tIns="45720" vert="horz" wrap="square">
              <a:spAutoFit/>
            </a:bodyPr>
            <a:p>
              <a:pPr algn="just" defTabSz="914400" eaLnBrk="1" fontAlgn="base" hangingPunct="1" indent="457200" latinLnBrk="0" lvl="0" marL="0" marR="0" rtl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aseline="0" b="0" cap="none" dirty="0" sz="1600" i="0" kumimoji="0" lang="zh-CN" normalizeH="0" strike="noStrike" u="none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商标：它安排在包装的主要展示面上，装饰性强，突出醒目，具有视觉冲击力。</a:t>
              </a:r>
              <a:endParaRPr baseline="0" b="0" cap="none" dirty="0" sz="1600" i="0" kumimoji="0" lang="zh-CN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  <a:p>
              <a:pPr algn="just" defTabSz="914400" eaLnBrk="0" fontAlgn="base" hangingPunct="0" indent="457200" latinLnBrk="0" lvl="0" marL="0" marR="0" rtl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aseline="0" b="0" cap="none" dirty="0" sz="1600" i="0" kumimoji="0" lang="zh-CN" normalizeH="0" strike="noStrike" u="none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文字：起到传达商品信息的作用。</a:t>
              </a:r>
              <a:endParaRPr baseline="0" b="0" cap="none" dirty="0" sz="1600" i="0" kumimoji="0" lang="zh-CN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extBox 1"/>
          <p:cNvSpPr txBox="1"/>
          <p:nvPr/>
        </p:nvSpPr>
        <p:spPr>
          <a:xfrm>
            <a:off x="868680" y="312420"/>
            <a:ext cx="2125980" cy="461665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b="1" dirty="0" sz="2400" 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标签与品牌</a:t>
            </a:r>
            <a:endParaRPr altLang="en-US" b="1" dirty="0" sz="2400" 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5" name="组合 4"/>
          <p:cNvGrpSpPr/>
          <p:nvPr/>
        </p:nvGrpSpPr>
        <p:grpSpPr>
          <a:xfrm>
            <a:off x="629920" y="1367790"/>
            <a:ext cx="7884160" cy="2880000"/>
            <a:chOff x="627380" y="1367790"/>
            <a:chExt cx="7884160" cy="2880000"/>
          </a:xfrm>
        </p:grpSpPr>
        <p:sp>
          <p:nvSpPr>
            <p:cNvPr id="1048631" name="Rectangle 1"/>
            <p:cNvSpPr>
              <a:spLocks noChangeArrowheads="1"/>
            </p:cNvSpPr>
            <p:nvPr/>
          </p:nvSpPr>
          <p:spPr bwMode="auto">
            <a:xfrm>
              <a:off x="5105400" y="1805940"/>
              <a:ext cx="3406140" cy="1895519"/>
            </a:xfrm>
            <a:prstGeom prst="rect"/>
            <a:noFill/>
            <a:ln w="9525">
              <a:noFill/>
              <a:miter lim="800000"/>
            </a:ln>
            <a:effectLst/>
          </p:spPr>
          <p:txBody>
            <a:bodyPr anchor="ctr" anchorCtr="0" bIns="45720" compatLnSpc="1" lIns="91440" numCol="1" rIns="91440" tIns="45720" vert="horz" wrap="square">
              <a:spAutoFit/>
            </a:bodyPr>
            <a:p>
              <a:pPr algn="just" defTabSz="914400" eaLnBrk="1" fontAlgn="base" hangingPunct="1" indent="457200" latinLnBrk="0" lvl="0" marL="0" marR="0" rtl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aseline="0" b="0" cap="none" dirty="0" sz="1600" i="0" kumimoji="0" lang="zh-CN" normalizeH="0" strike="noStrike" u="none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图片：有具象和抽象之分，具有直观性和生动性。体育明星传达的是活力与健康。在视觉上引起消费者的心理反应，进而引导消费者产生购买行为。</a:t>
              </a:r>
              <a:endParaRPr baseline="0" b="0" cap="none" dirty="0" sz="1600" i="0" kumimoji="0" lang="zh-CN" normalizeH="0" strike="noStrike" u="none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pic>
          <p:nvPicPr>
            <p:cNvPr id="2097163" name="Picture 2" descr="C:\Users\Administrator\Desktop\timgCAI8MPXV.jp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1"/>
            <a:srcRect/>
            <a:stretch>
              <a:fillRect/>
            </a:stretch>
          </p:blipFill>
          <p:spPr bwMode="auto">
            <a:xfrm>
              <a:off x="627380" y="1367790"/>
              <a:ext cx="4444444" cy="2880000"/>
            </a:xfrm>
            <a:prstGeom prst="rect"/>
            <a:noFill/>
          </p:spPr>
        </p:pic>
      </p:grpSp>
    </p:spTree>
  </p:cSld>
  <p:clrMapOvr>
    <a:masterClrMapping/>
  </p:clrMapOvr>
  <p:timing/>
</p:sld>
</file>

<file path=ppt/theme/theme1.xml><?xml version="1.0" encoding="utf-8"?>
<a:theme xmlns:a="http://schemas.openxmlformats.org/drawingml/2006/main" name="Office 主题">
  <a:themeElements>
    <a:clrScheme name="Office 主题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演示</Application>
  <ScaleCrop>0</ScaleCrop>
  <Company>china</Company>
  <LinksUpToDate>0</LinksUpToDate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演示文稿</dc:title>
  <dc:creator>Administrator</dc:creator>
  <cp:lastModifiedBy>旷达</cp:lastModifiedBy>
  <dcterms:created xsi:type="dcterms:W3CDTF">2016-01-03T15:20:00Z</dcterms:created>
  <dcterms:modified xsi:type="dcterms:W3CDTF">2023-07-30T05:22:17Z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  <property fmtid="{D5CDD505-2E9C-101B-9397-08002B2CF9AE}" pid="3" name="ICV">
    <vt:lpwstr>826e04ceef944c1cab0b6d1e0ae9cfdf_23</vt:lpwstr>
  </property>
</Properties>
</file>