
<file path=[Content_Types].xml><?xml version="1.0" encoding="utf-8"?>
<Types xmlns="http://schemas.openxmlformats.org/package/2006/content-types">
  <Default Extension="vml" ContentType="application/vnd.openxmlformats-officedocument.vmlDrawing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activeX/activeX7.bin" ContentType="application/vnd.ms-office.activeX"/>
  <Override PartName="/ppt/activeX/activeX7.xml" ContentType="application/vnd.ms-office.activeX+xml"/>
  <Override PartName="/ppt/activeX/activeX8.bin" ContentType="application/vnd.ms-office.activeX"/>
  <Override PartName="/ppt/activeX/activeX8.xml" ContentType="application/vnd.ms-office.activeX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1" r:id="rId8"/>
    <p:sldMasterId id="2147483733" r:id="rId9"/>
  </p:sldMasterIdLst>
  <p:notesMasterIdLst>
    <p:notesMasterId r:id="rId34"/>
  </p:notesMasterIdLst>
  <p:sldIdLst>
    <p:sldId id="265" r:id="rId10"/>
    <p:sldId id="393" r:id="rId11"/>
    <p:sldId id="381" r:id="rId12"/>
    <p:sldId id="345" r:id="rId13"/>
    <p:sldId id="268" r:id="rId14"/>
    <p:sldId id="323" r:id="rId15"/>
    <p:sldId id="373" r:id="rId16"/>
    <p:sldId id="271" r:id="rId17"/>
    <p:sldId id="397" r:id="rId18"/>
    <p:sldId id="396" r:id="rId19"/>
    <p:sldId id="273" r:id="rId20"/>
    <p:sldId id="403" r:id="rId21"/>
    <p:sldId id="375" r:id="rId22"/>
    <p:sldId id="406" r:id="rId23"/>
    <p:sldId id="407" r:id="rId24"/>
    <p:sldId id="303" r:id="rId25"/>
    <p:sldId id="350" r:id="rId26"/>
    <p:sldId id="283" r:id="rId27"/>
    <p:sldId id="376" r:id="rId28"/>
    <p:sldId id="402" r:id="rId29"/>
    <p:sldId id="379" r:id="rId30"/>
    <p:sldId id="351" r:id="rId31"/>
    <p:sldId id="353" r:id="rId32"/>
    <p:sldId id="382" r:id="rId33"/>
  </p:sldIdLst>
  <p:sldSz cx="9144000" cy="6858000" type="screen4x3"/>
  <p:notesSz cx="6888480" cy="100203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00"/>
    <a:srgbClr val="FF3399"/>
    <a:srgbClr val="009999"/>
    <a:srgbClr val="6600FF"/>
    <a:srgbClr val="006666"/>
    <a:srgbClr val="33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398" y="-90"/>
      </p:cViewPr>
      <p:guideLst>
        <p:guide orient="horz" pos="2112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页眉占位符 1024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6616" tIns="48308" rIns="96616" bIns="48308"/>
          <a:lstStyle>
            <a:lvl1pPr>
              <a:defRPr sz="13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日期占位符 1024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6616" tIns="48308" rIns="96616" bIns="48308"/>
          <a:lstStyle>
            <a:lvl1pPr algn="r">
              <a:defRPr sz="13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6" name="幻灯片图像占位符 10243"/>
          <p:cNvSpPr>
            <a:spLocks noGrp="1" noRo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45" name="文本占位符 10244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16" tIns="48308" rIns="96616" bIns="4830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6" name="页脚占位符 1024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6616" tIns="48308" rIns="96616" bIns="48308" anchor="b"/>
          <a:lstStyle>
            <a:lvl1pPr>
              <a:defRPr sz="13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7" name="灯片编号占位符 1024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6616" tIns="48308" rIns="96616" bIns="48308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300" dirty="0"/>
            </a:fld>
            <a:endParaRPr lang="zh-CN" altLang="en-US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6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9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control" Target="../activeX/activeX7.xml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67.xml"/><Relationship Id="rId12" Type="http://schemas.openxmlformats.org/officeDocument/2006/relationships/image" Target="../media/image29.wmf"/><Relationship Id="rId11" Type="http://schemas.openxmlformats.org/officeDocument/2006/relationships/control" Target="../activeX/activeX8.xml"/><Relationship Id="rId10" Type="http://schemas.openxmlformats.org/officeDocument/2006/relationships/image" Target="../media/image28.wmf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5.wmf"/><Relationship Id="rId4" Type="http://schemas.openxmlformats.org/officeDocument/2006/relationships/control" Target="../activeX/activeX2.xml"/><Relationship Id="rId3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wmf"/><Relationship Id="rId7" Type="http://schemas.openxmlformats.org/officeDocument/2006/relationships/control" Target="../activeX/activeX6.xml"/><Relationship Id="rId6" Type="http://schemas.openxmlformats.org/officeDocument/2006/relationships/image" Target="../media/image8.wmf"/><Relationship Id="rId5" Type="http://schemas.openxmlformats.org/officeDocument/2006/relationships/control" Target="../activeX/activeX5.xml"/><Relationship Id="rId4" Type="http://schemas.openxmlformats.org/officeDocument/2006/relationships/image" Target="../media/image7.wmf"/><Relationship Id="rId3" Type="http://schemas.openxmlformats.org/officeDocument/2006/relationships/control" Target="../activeX/activeX4.xml"/><Relationship Id="rId2" Type="http://schemas.openxmlformats.org/officeDocument/2006/relationships/image" Target="../media/image6.wmf"/><Relationship Id="rId10" Type="http://schemas.openxmlformats.org/officeDocument/2006/relationships/vmlDrawing" Target="../drawings/vmlDrawing2.vml"/><Relationship Id="rId1" Type="http://schemas.openxmlformats.org/officeDocument/2006/relationships/control" Target="../activeX/activeX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0"/>
          <a:ext cx="9144000" cy="740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7407275">
                <a:tc>
                  <a:txBody>
                    <a:bodyPr/>
                    <a:lstStyle/>
                    <a:p>
                      <a:pPr algn="ctr"/>
                      <a:endParaRPr lang="zh-CN" altLang="en-US" sz="64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ctr"/>
                      <a:endParaRPr lang="zh-CN" altLang="en-US" sz="64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ctr"/>
                      <a:endParaRPr lang="zh-CN" altLang="en-US" sz="64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ctr"/>
                      <a:r>
                        <a:rPr lang="zh-CN" altLang="en-US" sz="64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探究杠杆平衡条件</a:t>
                      </a:r>
                      <a:endParaRPr lang="en-US" altLang="zh-CN" sz="64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ctr"/>
                      <a:endParaRPr lang="en-US" altLang="zh-CN" sz="15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ctr"/>
                      <a:r>
                        <a:rPr lang="en-US" altLang="zh-CN" sz="15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                           </a:t>
                      </a:r>
                      <a:endParaRPr lang="en-US" altLang="zh-CN" sz="15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ctr"/>
                      <a:r>
                        <a:rPr lang="en-US" altLang="zh-CN" sz="1500" b="1" baseline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                                                                                                  </a:t>
                      </a:r>
                      <a:endParaRPr lang="zh-CN" altLang="en-US" sz="15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endParaRPr lang="zh-CN" altLang="en-US" sz="6400" dirty="0"/>
                    </a:p>
                  </a:txBody>
                  <a:tcPr marT="44267" marB="44267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Text Box 13"/>
          <p:cNvSpPr txBox="1"/>
          <p:nvPr/>
        </p:nvSpPr>
        <p:spPr>
          <a:xfrm>
            <a:off x="0" y="228600"/>
            <a:ext cx="20574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60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【讨论】</a:t>
            </a:r>
            <a:endParaRPr lang="zh-CN" altLang="en-US" sz="6000" b="1" dirty="0">
              <a:solidFill>
                <a:schemeClr val="accent2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7653" name="Picture 2" descr="D:\课程同步\第11章　简单机械和功\图库\11016.gif"/>
          <p:cNvPicPr>
            <a:picLocks noChangeAspect="1"/>
          </p:cNvPicPr>
          <p:nvPr/>
        </p:nvPicPr>
        <p:blipFill>
          <a:blip r:embed="rId1"/>
          <a:srcRect l="2020" b="8823"/>
          <a:stretch>
            <a:fillRect/>
          </a:stretch>
        </p:blipFill>
        <p:spPr>
          <a:xfrm>
            <a:off x="152400" y="2133600"/>
            <a:ext cx="89916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1828800" y="228600"/>
            <a:ext cx="7315200" cy="119888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体重不同的两人能不能让跷跷板稳定下来？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5365" name="矩形 27655"/>
          <p:cNvSpPr/>
          <p:nvPr/>
        </p:nvSpPr>
        <p:spPr>
          <a:xfrm>
            <a:off x="228600" y="157163"/>
            <a:ext cx="5124450" cy="41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274BE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8" name="矩形 29697"/>
          <p:cNvSpPr>
            <a:spLocks noChangeArrowheads="1"/>
          </p:cNvSpPr>
          <p:nvPr/>
        </p:nvSpPr>
        <p:spPr bwMode="auto">
          <a:xfrm>
            <a:off x="1066800" y="2286000"/>
            <a:ext cx="2214245" cy="181483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测力计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杠杆、钩码、铁架台（刻度尺）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矩形 29698"/>
          <p:cNvSpPr>
            <a:spLocks noChangeArrowheads="1"/>
          </p:cNvSpPr>
          <p:nvPr/>
        </p:nvSpPr>
        <p:spPr bwMode="auto">
          <a:xfrm>
            <a:off x="0" y="2895600"/>
            <a:ext cx="897890" cy="52197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器材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矩形 29699"/>
          <p:cNvSpPr>
            <a:spLocks noChangeArrowheads="1"/>
          </p:cNvSpPr>
          <p:nvPr/>
        </p:nvSpPr>
        <p:spPr bwMode="auto">
          <a:xfrm>
            <a:off x="0" y="838200"/>
            <a:ext cx="1905000" cy="107632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测量的物理量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1" name="矩形 29700"/>
          <p:cNvSpPr>
            <a:spLocks noChangeArrowheads="1"/>
          </p:cNvSpPr>
          <p:nvPr/>
        </p:nvSpPr>
        <p:spPr bwMode="auto">
          <a:xfrm>
            <a:off x="1981200" y="914400"/>
            <a:ext cx="1143000" cy="9540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力、力臂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702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914400"/>
            <a:ext cx="54102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70675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125000"/>
              </a:lnSpc>
              <a:buClrTx/>
              <a:buSz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探究杠杆的平衡条件</a:t>
            </a:r>
            <a:r>
              <a:rPr kumimoji="0" lang="zh-CN" altLang="en-US" sz="2800" b="1" kern="1200" cap="none" spc="0" normalizeH="0" baseline="0" noProof="0" dirty="0">
                <a:latin typeface="楷体_GB2312" pitchFamily="49" charset="-122"/>
                <a:ea typeface="楷体_GB2312" pitchFamily="49" charset="-122"/>
                <a:cs typeface="+mn-cs"/>
              </a:rPr>
              <a:t>  </a:t>
            </a:r>
            <a:endParaRPr kumimoji="0" lang="zh-CN" altLang="en-US" sz="2800" b="1" kern="1200" cap="none" spc="0" normalizeH="0" baseline="0" noProof="0" dirty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9704" name="矩形 29703"/>
          <p:cNvSpPr>
            <a:spLocks noChangeArrowheads="1"/>
          </p:cNvSpPr>
          <p:nvPr/>
        </p:nvSpPr>
        <p:spPr bwMode="auto">
          <a:xfrm>
            <a:off x="119380" y="4645025"/>
            <a:ext cx="659130" cy="20612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操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5" name="矩形 29704"/>
          <p:cNvSpPr>
            <a:spLocks noChangeArrowheads="1"/>
          </p:cNvSpPr>
          <p:nvPr/>
        </p:nvSpPr>
        <p:spPr bwMode="auto">
          <a:xfrm>
            <a:off x="914400" y="4419600"/>
            <a:ext cx="8229600" cy="95313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）调节平衡螺母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使杠杆在</a:t>
            </a:r>
            <a:r>
              <a:rPr kumimoji="0" lang="zh-CN" altLang="en-US" sz="2800" b="1" i="0" u="dottedHeavy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水平位置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平衡。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rPr>
              <a:t>（向高处调</a:t>
            </a:r>
            <a:r>
              <a:rPr lang="en-US" altLang="zh-CN" sz="28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rPr>
              <a:t>.</a:t>
            </a:r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6" name="矩形 29705"/>
          <p:cNvSpPr>
            <a:spLocks noChangeArrowheads="1"/>
          </p:cNvSpPr>
          <p:nvPr/>
        </p:nvSpPr>
        <p:spPr bwMode="auto">
          <a:xfrm>
            <a:off x="913765" y="5278120"/>
            <a:ext cx="8230235" cy="15684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优点：可以直接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在杠杆上读出力臂（支点到力的作用点的距离刚好等于力臂）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保证力臂沿杠杆，便于测量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/>
      <p:bldP spid="29699" grpId="0" bldLvl="0" animBg="1"/>
      <p:bldP spid="29700" grpId="0" bldLvl="0" animBg="1"/>
      <p:bldP spid="29701" grpId="0" animBg="1"/>
      <p:bldP spid="29704" grpId="0" bldLvl="0" animBg="1"/>
      <p:bldP spid="29705" grpId="0" bldLvl="0" animBg="1"/>
      <p:bldP spid="2970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r>
                        <a:rPr lang="zh-CN" altLang="en-US" sz="4800" dirty="0" smtClean="0"/>
                        <a:t>（</a:t>
                      </a:r>
                      <a:r>
                        <a:rPr lang="en-US" altLang="zh-CN" sz="4800" dirty="0" smtClean="0"/>
                        <a:t>2</a:t>
                      </a:r>
                      <a:r>
                        <a:rPr lang="zh-CN" altLang="en-US" sz="4800" dirty="0" smtClean="0"/>
                        <a:t>）</a:t>
                      </a:r>
                      <a:r>
                        <a:rPr lang="en-US" altLang="zh-CN" sz="4800" dirty="0" smtClean="0"/>
                        <a:t>.</a:t>
                      </a:r>
                      <a:r>
                        <a:rPr lang="zh-CN" altLang="en-US" sz="4800" dirty="0" smtClean="0"/>
                        <a:t>杠杆重心作为支点</a:t>
                      </a:r>
                      <a:endParaRPr lang="en-US" altLang="zh-CN" sz="4800" dirty="0" smtClean="0"/>
                    </a:p>
                    <a:p>
                      <a:endParaRPr lang="en-US" altLang="zh-CN" sz="4800" dirty="0" smtClean="0"/>
                    </a:p>
                    <a:p>
                      <a:r>
                        <a:rPr lang="en-US" altLang="zh-CN" sz="4800" dirty="0" smtClean="0"/>
                        <a:t>         </a:t>
                      </a:r>
                      <a:r>
                        <a:rPr lang="zh-CN" altLang="en-US" sz="4800" dirty="0" smtClean="0"/>
                        <a:t>优点：</a:t>
                      </a:r>
                      <a:endParaRPr lang="en-US" altLang="zh-CN" sz="4800" dirty="0" smtClean="0"/>
                    </a:p>
                    <a:p>
                      <a:endParaRPr lang="en-US" altLang="zh-CN" sz="4800" dirty="0" smtClean="0"/>
                    </a:p>
                    <a:p>
                      <a:r>
                        <a:rPr lang="zh-CN" altLang="en-US" sz="4800" dirty="0" smtClean="0"/>
                        <a:t>         可以消除杠杆自身重力对实</a:t>
                      </a:r>
                      <a:endParaRPr lang="en-US" altLang="zh-CN" sz="4800" dirty="0" smtClean="0"/>
                    </a:p>
                    <a:p>
                      <a:endParaRPr lang="en-US" altLang="zh-CN" sz="4800" dirty="0" smtClean="0"/>
                    </a:p>
                    <a:p>
                      <a:r>
                        <a:rPr lang="zh-CN" altLang="en-US" sz="4800" dirty="0" smtClean="0"/>
                        <a:t>验的影响</a:t>
                      </a:r>
                      <a:endParaRPr lang="zh-CN" altLang="en-US" sz="4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1746" name="表格 31745"/>
          <p:cNvGraphicFramePr>
            <a:graphicFrameLocks noGrp="1"/>
          </p:cNvGraphicFramePr>
          <p:nvPr/>
        </p:nvGraphicFramePr>
        <p:xfrm>
          <a:off x="76200" y="685800"/>
          <a:ext cx="9067800" cy="35052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5700"/>
                <a:gridCol w="1158875"/>
                <a:gridCol w="1157287"/>
                <a:gridCol w="1311275"/>
                <a:gridCol w="1968500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实验次数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/N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/cm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/N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/cm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×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N·cm</a:t>
                      </a:r>
                      <a:r>
                        <a:rPr kumimoji="0" lang="zh-CN" alt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×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  <a:r>
                        <a:rPr kumimoji="0" lang="zh-CN" alt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N·cm</a:t>
                      </a:r>
                      <a:r>
                        <a:rPr kumimoji="0" lang="zh-CN" alt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6" name="直接连接符 31789"/>
          <p:cNvSpPr/>
          <p:nvPr/>
        </p:nvSpPr>
        <p:spPr>
          <a:xfrm>
            <a:off x="2082800" y="474662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53" name="文本框 31790"/>
          <p:cNvSpPr txBox="1">
            <a:spLocks noChangeArrowheads="1"/>
          </p:cNvSpPr>
          <p:nvPr/>
        </p:nvSpPr>
        <p:spPr bwMode="auto">
          <a:xfrm>
            <a:off x="0" y="0"/>
            <a:ext cx="4419600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测量数据记录如下：</a:t>
            </a:r>
            <a:endParaRPr kumimoji="0" lang="zh-CN" altLang="en-US" sz="3600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54" name="文本框 31792"/>
          <p:cNvSpPr txBox="1">
            <a:spLocks noChangeArrowheads="1"/>
          </p:cNvSpPr>
          <p:nvPr/>
        </p:nvSpPr>
        <p:spPr bwMode="auto">
          <a:xfrm>
            <a:off x="3886200" y="5791200"/>
            <a:ext cx="2057400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避免偶然性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200" y="4191000"/>
          <a:ext cx="9067800" cy="838200"/>
        </p:xfrm>
        <a:graphic>
          <a:graphicData uri="http://schemas.openxmlformats.org/drawingml/2006/table">
            <a:tbl>
              <a:tblPr/>
              <a:tblGrid>
                <a:gridCol w="1158615"/>
                <a:gridCol w="1156913"/>
                <a:gridCol w="1156913"/>
                <a:gridCol w="1158614"/>
                <a:gridCol w="1156913"/>
                <a:gridCol w="1311736"/>
                <a:gridCol w="1968096"/>
              </a:tblGrid>
              <a:tr h="8382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…</a:t>
                      </a:r>
                      <a:endParaRPr lang="en-US" altLang="zh-CN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1" marR="90001" marT="46801" marB="46801" anchor="ctr" anchorCtr="1">
                    <a:lnL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1" marR="90001" marT="46801" marB="46801" anchor="ctr" anchorCtr="1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1" marR="90001" marT="46801" marB="46801" anchor="ctr" anchorCtr="1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1" marR="90001" marT="46801" marB="46801" anchor="ctr" anchorCtr="1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1" marR="90001" marT="46801" marB="46801" anchor="ctr" anchorCtr="1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1" marR="90001" marT="46801" marB="46801" anchor="ctr" anchorCtr="1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1" marR="90001" marT="46801" marB="46801" anchor="ctr" anchorCtr="1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32769"/>
          <p:cNvSpPr txBox="1"/>
          <p:nvPr/>
        </p:nvSpPr>
        <p:spPr>
          <a:xfrm>
            <a:off x="0" y="2743200"/>
            <a:ext cx="9144000" cy="5384800"/>
          </a:xfrm>
          <a:prstGeom prst="rect">
            <a:avLst/>
          </a:prstGeom>
          <a:solidFill>
            <a:schemeClr val="accent6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endParaRPr kumimoji="0" lang="en-US" altLang="zh-CN" sz="32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（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）动力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×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动力臂＝阻力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×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阻力臂</a:t>
            </a:r>
            <a:endParaRPr kumimoji="0" lang="en-US" altLang="zh-CN" sz="36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endParaRPr kumimoji="0" lang="en-US" altLang="zh-CN" sz="36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支点到动力作用点的距离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=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动力臂</a:t>
            </a:r>
            <a:endParaRPr kumimoji="0" lang="en-US" altLang="zh-CN" sz="36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（偶然性，特殊性）</a:t>
            </a:r>
            <a:endParaRPr kumimoji="0" lang="en-US" altLang="zh-CN" sz="36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endParaRPr kumimoji="0" lang="zh-CN" altLang="en-US" sz="32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endParaRPr kumimoji="0" lang="zh-CN" altLang="en-US" sz="32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2774" name="文本框 32773"/>
          <p:cNvSpPr txBox="1"/>
          <p:nvPr/>
        </p:nvSpPr>
        <p:spPr>
          <a:xfrm>
            <a:off x="0" y="0"/>
            <a:ext cx="2530475" cy="769938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实验结论</a:t>
            </a:r>
            <a:endParaRPr kumimoji="0" lang="zh-CN" altLang="en-US" sz="4400" b="1" kern="1200" cap="none" spc="0" normalizeH="0" baseline="0" noProof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0" y="838200"/>
          <a:ext cx="9144000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225675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（</a:t>
                      </a:r>
                      <a:r>
                        <a:rPr lang="en-US" altLang="zh-CN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）动力</a:t>
                      </a:r>
                      <a:r>
                        <a:rPr lang="en-US" altLang="zh-CN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×</a:t>
                      </a: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支点到动力作用点的距离</a:t>
                      </a:r>
                      <a:endParaRPr lang="en-US" altLang="zh-CN" sz="36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＝</a:t>
                      </a:r>
                      <a:endParaRPr lang="en-US" altLang="zh-CN" sz="36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阻力</a:t>
                      </a:r>
                      <a:r>
                        <a:rPr lang="en-US" altLang="zh-CN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×</a:t>
                      </a: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支点到阻力作用点的距离</a:t>
                      </a:r>
                      <a:endParaRPr lang="zh-CN" altLang="en-US" sz="36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endParaRPr lang="zh-CN" altLang="en-US" sz="3200" dirty="0"/>
                    </a:p>
                  </a:txBody>
                  <a:tcPr marL="91442" marR="91442" marT="45733" marB="45733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</a:rPr>
                        <a:t>                        </a:t>
                      </a: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</a:rPr>
                        <a:t>实验结论要具有普遍性   </a:t>
                      </a:r>
                      <a:endParaRPr lang="en-US" altLang="zh-CN" sz="36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</a:rPr>
                        <a:t>                                        （避免偶然性）</a:t>
                      </a:r>
                      <a:endParaRPr lang="en-US" altLang="zh-CN" sz="36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36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1" baseline="0" dirty="0" smtClean="0">
                          <a:solidFill>
                            <a:schemeClr val="bg1"/>
                          </a:solidFill>
                        </a:rPr>
                        <a:t>实验改</a:t>
                      </a:r>
                      <a:r>
                        <a:rPr lang="zh-CN" altLang="en-US" sz="3600" baseline="0" dirty="0" smtClean="0"/>
                        <a:t>进：</a:t>
                      </a:r>
                      <a:endParaRPr lang="en-US" altLang="zh-CN" sz="3600" baseline="0" dirty="0" smtClean="0"/>
                    </a:p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aseline="0" dirty="0" smtClean="0"/>
                        <a:t>       改变力的方向，目的使力臂不在杠杆上</a:t>
                      </a:r>
                      <a:endParaRPr lang="en-US" altLang="zh-CN" sz="4000" baseline="0" dirty="0" smtClean="0"/>
                    </a:p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endParaRPr lang="zh-CN" altLang="en-US" sz="3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zh-CN" altLang="en-US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实验结论：动力</a:t>
                      </a:r>
                      <a:r>
                        <a:rPr lang="en-US" altLang="zh-CN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×</a:t>
                      </a:r>
                      <a:r>
                        <a:rPr lang="zh-CN" altLang="en-US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动力臂＝阻力</a:t>
                      </a:r>
                      <a:r>
                        <a:rPr lang="en-US" altLang="zh-CN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×</a:t>
                      </a:r>
                      <a:r>
                        <a:rPr lang="zh-CN" altLang="en-US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阻力臂</a:t>
                      </a:r>
                      <a:endParaRPr lang="zh-CN" altLang="en-US" sz="3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endParaRPr lang="zh-CN" altLang="en-US" sz="3600" b="1" dirty="0" smtClean="0">
                        <a:solidFill>
                          <a:schemeClr val="bg1"/>
                        </a:solidFill>
                        <a:ea typeface="楷体_GB2312" pitchFamily="49" charset="-122"/>
                      </a:endParaRPr>
                    </a:p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zh-CN" altLang="en-US" sz="3600" b="1" dirty="0" smtClean="0">
                          <a:solidFill>
                            <a:schemeClr val="bg1"/>
                          </a:solidFill>
                          <a:ea typeface="楷体_GB2312" pitchFamily="49" charset="-122"/>
                        </a:rPr>
                        <a:t>即：杠杆的平衡</a:t>
                      </a:r>
                      <a:r>
                        <a:rPr lang="zh-CN" altLang="en-US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取决于力和力臂的乘积</a:t>
                      </a:r>
                      <a:endParaRPr lang="zh-CN" altLang="en-US" sz="3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0" name="文本框 32769"/>
          <p:cNvSpPr txBox="1"/>
          <p:nvPr/>
        </p:nvSpPr>
        <p:spPr>
          <a:xfrm>
            <a:off x="0" y="1676400"/>
            <a:ext cx="9144000" cy="2678113"/>
          </a:xfrm>
          <a:prstGeom prst="rect">
            <a:avLst/>
          </a:prstGeom>
          <a:solidFill>
            <a:schemeClr val="accent6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动力</a:t>
            </a:r>
            <a:r>
              <a:rPr kumimoji="0" lang="en-US" altLang="zh-CN" sz="48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×</a:t>
            </a: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动力臂＝阻力</a:t>
            </a:r>
            <a:r>
              <a:rPr kumimoji="0" lang="en-US" altLang="zh-CN" sz="48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×</a:t>
            </a: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阻力臂</a:t>
            </a:r>
            <a:endParaRPr kumimoji="0" lang="zh-CN" altLang="en-US" sz="48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rPr>
              <a:t>即：杠杆的平衡</a:t>
            </a: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取决于力和力臂的乘积。</a:t>
            </a:r>
            <a:endParaRPr kumimoji="0" lang="zh-CN" altLang="en-US" sz="48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grpSp>
        <p:nvGrpSpPr>
          <p:cNvPr id="21507" name="组合 32770"/>
          <p:cNvGrpSpPr/>
          <p:nvPr/>
        </p:nvGrpSpPr>
        <p:grpSpPr>
          <a:xfrm>
            <a:off x="1590675" y="4284662"/>
            <a:ext cx="6408738" cy="1944688"/>
            <a:chOff x="-6" y="-37"/>
            <a:chExt cx="4037" cy="1225"/>
          </a:xfrm>
        </p:grpSpPr>
        <p:sp>
          <p:nvSpPr>
            <p:cNvPr id="21511" name="椭圆 32771"/>
            <p:cNvSpPr/>
            <p:nvPr/>
          </p:nvSpPr>
          <p:spPr>
            <a:xfrm>
              <a:off x="-6" y="-37"/>
              <a:ext cx="4037" cy="1225"/>
            </a:xfrm>
            <a:prstGeom prst="ellipse">
              <a:avLst/>
            </a:prstGeom>
            <a:gradFill rotWithShape="1"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12" name="文本框 32772"/>
            <p:cNvSpPr txBox="1">
              <a:spLocks noChangeArrowheads="1"/>
            </p:cNvSpPr>
            <p:nvPr/>
          </p:nvSpPr>
          <p:spPr bwMode="auto">
            <a:xfrm>
              <a:off x="454" y="300"/>
              <a:ext cx="1426" cy="640"/>
            </a:xfrm>
            <a:prstGeom prst="rect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defRPr/>
              </a:pPr>
              <a:r>
                <a:rPr kumimoji="0" lang="en-US" altLang="zh-CN" sz="6000" kern="1200" cap="none" spc="0" normalizeH="0" baseline="0" noProof="0" dirty="0">
                  <a:solidFill>
                    <a:schemeClr val="bg1"/>
                  </a:solidFill>
                  <a:latin typeface="Bookman Old Style" pitchFamily="18" charset="0"/>
                  <a:ea typeface="Dotum" panose="020B0600000101010101" pitchFamily="34" charset="-127"/>
                  <a:cs typeface="+mn-cs"/>
                </a:rPr>
                <a:t>F</a:t>
              </a:r>
              <a:r>
                <a:rPr kumimoji="0" lang="en-US" altLang="zh-CN" sz="6000" kern="1200" cap="none" spc="0" normalizeH="0" baseline="-25000" noProof="0" dirty="0">
                  <a:solidFill>
                    <a:schemeClr val="bg1"/>
                  </a:solidFill>
                  <a:latin typeface="Bookman Old Style" pitchFamily="18" charset="0"/>
                  <a:ea typeface="Dotum" panose="020B0600000101010101" pitchFamily="34" charset="-127"/>
                  <a:cs typeface="+mn-cs"/>
                </a:rPr>
                <a:t>1</a:t>
              </a:r>
              <a:r>
                <a:rPr kumimoji="0" lang="en-US" altLang="zh-CN" sz="6000" kern="1200" cap="none" spc="0" normalizeH="0" baseline="0" noProof="0" dirty="0">
                  <a:solidFill>
                    <a:schemeClr val="bg1"/>
                  </a:solidFill>
                  <a:latin typeface="Bookman Old Style" pitchFamily="18" charset="0"/>
                  <a:ea typeface="Dotum" panose="020B0600000101010101" pitchFamily="34" charset="-127"/>
                  <a:cs typeface="+mn-cs"/>
                </a:rPr>
                <a:t>L</a:t>
              </a:r>
              <a:r>
                <a:rPr kumimoji="0" lang="en-US" altLang="zh-CN" sz="6000" kern="1200" cap="none" spc="0" normalizeH="0" baseline="-25000" noProof="0" dirty="0">
                  <a:solidFill>
                    <a:schemeClr val="bg1"/>
                  </a:solidFill>
                  <a:latin typeface="Bookman Old Style" pitchFamily="18" charset="0"/>
                  <a:ea typeface="Dotum" panose="020B0600000101010101" pitchFamily="34" charset="-127"/>
                  <a:cs typeface="+mn-cs"/>
                </a:rPr>
                <a:t>1</a:t>
              </a:r>
              <a:r>
                <a:rPr kumimoji="0" lang="en-US" altLang="zh-CN" sz="6000" kern="1200" cap="none" spc="0" normalizeH="0" baseline="0" noProof="0" dirty="0">
                  <a:solidFill>
                    <a:schemeClr val="bg1"/>
                  </a:solidFill>
                  <a:latin typeface="Bookman Old Style" pitchFamily="18" charset="0"/>
                  <a:ea typeface="Dotum" panose="020B0600000101010101" pitchFamily="34" charset="-127"/>
                  <a:cs typeface="+mn-cs"/>
                </a:rPr>
                <a:t>=F</a:t>
              </a:r>
              <a:r>
                <a:rPr kumimoji="0" lang="en-US" altLang="zh-CN" sz="6000" kern="1200" cap="none" spc="0" normalizeH="0" baseline="-25000" noProof="0" dirty="0">
                  <a:solidFill>
                    <a:schemeClr val="bg1"/>
                  </a:solidFill>
                  <a:latin typeface="Bookman Old Style" pitchFamily="18" charset="0"/>
                  <a:ea typeface="Dotum" panose="020B0600000101010101" pitchFamily="34" charset="-127"/>
                  <a:cs typeface="+mn-cs"/>
                </a:rPr>
                <a:t>2</a:t>
              </a:r>
              <a:r>
                <a:rPr kumimoji="0" lang="en-US" altLang="zh-CN" sz="6000" kern="1200" cap="none" spc="0" normalizeH="0" baseline="0" noProof="0" dirty="0">
                  <a:solidFill>
                    <a:schemeClr val="bg1"/>
                  </a:solidFill>
                  <a:latin typeface="Bookman Old Style" pitchFamily="18" charset="0"/>
                  <a:ea typeface="Dotum" panose="020B0600000101010101" pitchFamily="34" charset="-127"/>
                  <a:cs typeface="+mn-cs"/>
                </a:rPr>
                <a:t>L</a:t>
              </a:r>
              <a:r>
                <a:rPr kumimoji="0" lang="en-US" altLang="zh-CN" sz="6000" kern="1200" cap="none" spc="0" normalizeH="0" baseline="-25000" noProof="0" dirty="0">
                  <a:solidFill>
                    <a:schemeClr val="bg1"/>
                  </a:solidFill>
                  <a:latin typeface="Bookman Old Style" pitchFamily="18" charset="0"/>
                  <a:ea typeface="Dotum" panose="020B0600000101010101" pitchFamily="34" charset="-127"/>
                  <a:cs typeface="+mn-cs"/>
                </a:rPr>
                <a:t>2</a:t>
              </a:r>
              <a:endParaRPr kumimoji="0" lang="en-US" altLang="zh-CN" sz="6000" kern="1200" cap="none" spc="0" normalizeH="0" baseline="-25000" noProof="0" dirty="0">
                <a:solidFill>
                  <a:schemeClr val="bg1"/>
                </a:solidFill>
                <a:latin typeface="Bookman Old Style" pitchFamily="18" charset="0"/>
                <a:ea typeface="Dotum" panose="020B0600000101010101" pitchFamily="34" charset="-127"/>
                <a:cs typeface="+mn-cs"/>
              </a:endParaRPr>
            </a:p>
          </p:txBody>
        </p:sp>
      </p:grpSp>
      <p:sp>
        <p:nvSpPr>
          <p:cNvPr id="32774" name="文本框 32773"/>
          <p:cNvSpPr txBox="1"/>
          <p:nvPr/>
        </p:nvSpPr>
        <p:spPr>
          <a:xfrm>
            <a:off x="0" y="304800"/>
            <a:ext cx="2976880" cy="706755"/>
          </a:xfrm>
          <a:prstGeom prst="rect">
            <a:avLst/>
          </a:prstGeom>
          <a:solidFill>
            <a:schemeClr val="accent6"/>
          </a:solidFill>
          <a:ln w="9525">
            <a:noFill/>
            <a:miter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实验结论</a:t>
            </a:r>
            <a:r>
              <a:rPr kumimoji="0" lang="zh-CN" altLang="en-US" sz="40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：</a:t>
            </a:r>
            <a:endParaRPr kumimoji="0" lang="zh-CN" altLang="en-US" sz="40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21509" name="矩形 32774"/>
          <p:cNvSpPr>
            <a:spLocks noChangeArrowheads="1" noChangeShapeType="1" noTextEdit="1"/>
          </p:cNvSpPr>
          <p:nvPr/>
        </p:nvSpPr>
        <p:spPr bwMode="auto">
          <a:xfrm>
            <a:off x="2802890" y="0"/>
            <a:ext cx="6341110" cy="1676400"/>
          </a:xfrm>
          <a:prstGeom prst="rect">
            <a:avLst/>
          </a:prstGeom>
          <a:solidFill>
            <a:schemeClr val="accent6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bg1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杠杆的平衡条件</a:t>
            </a:r>
            <a:r>
              <a:rPr kumimoji="0" lang="en-US" altLang="zh-CN" sz="3600" b="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bg1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3600" b="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bg1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阿基米德发现）：</a:t>
            </a:r>
            <a:endParaRPr kumimoji="0" lang="zh-CN" altLang="en-US" sz="3600" b="0" i="0" u="none" strike="noStrike" kern="10" cap="none" spc="0" normalizeH="0" baseline="0" noProof="0" dirty="0">
              <a:ln w="9525">
                <a:noFill/>
                <a:round/>
              </a:ln>
              <a:solidFill>
                <a:schemeClr val="bg1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6" name="文本框 32775"/>
          <p:cNvSpPr txBox="1">
            <a:spLocks noChangeArrowheads="1"/>
          </p:cNvSpPr>
          <p:nvPr/>
        </p:nvSpPr>
        <p:spPr bwMode="auto">
          <a:xfrm>
            <a:off x="0" y="6088063"/>
            <a:ext cx="9144000" cy="769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注：杠杆的平衡条件也称杠杆原理</a:t>
            </a:r>
            <a:endParaRPr kumimoji="0" lang="zh-CN" altLang="en-US" sz="4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4" name="内容占位符 2"/>
          <p:cNvSpPr txBox="1"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endParaRPr kumimoji="0" lang="en-US" altLang="zh-CN" sz="3600" b="1" i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zh-CN" altLang="en-US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、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l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3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l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，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F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是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F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的＿＿＿倍。</a:t>
            </a:r>
            <a:endParaRPr kumimoji="0" lang="zh-CN" altLang="en-US" sz="36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endParaRPr kumimoji="0" lang="en-US" altLang="zh-CN" sz="3600" b="1" i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、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F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F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5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，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l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l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＝＿＿＿＿。</a:t>
            </a:r>
            <a:endParaRPr kumimoji="0" lang="zh-CN" altLang="en-US" sz="36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endParaRPr kumimoji="0" lang="en-US" altLang="zh-CN" sz="3600" b="1" i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3</a:t>
            </a:r>
            <a:r>
              <a:rPr kumimoji="0" lang="zh-CN" altLang="en-US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、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l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l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4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3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，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F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60 N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，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F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＝＿＿＿。</a:t>
            </a:r>
            <a:endParaRPr kumimoji="0" lang="zh-CN" altLang="en-US" sz="36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endParaRPr kumimoji="0" lang="en-US" altLang="zh-CN" sz="3600" b="1" i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4</a:t>
            </a:r>
            <a:r>
              <a:rPr kumimoji="0" lang="zh-CN" altLang="en-US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、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F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15 N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，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F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75 N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，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l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</a:t>
            </a:r>
            <a:r>
              <a:rPr kumimoji="0" lang="en-US" altLang="zh-CN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15 cm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，</a:t>
            </a:r>
            <a:r>
              <a:rPr kumimoji="0" lang="en-US" altLang="zh-CN" sz="36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l</a:t>
            </a:r>
            <a:r>
              <a:rPr kumimoji="0" lang="en-US" altLang="zh-CN" sz="36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2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＝＿   </a:t>
            </a:r>
            <a:endParaRPr kumimoji="0" lang="en-US" altLang="zh-CN" sz="36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defTabSz="914400">
              <a:lnSpc>
                <a:spcPct val="120000"/>
              </a:lnSpc>
              <a:buClrTx/>
              <a:buSzTx/>
              <a:defRPr/>
            </a:pPr>
            <a:endParaRPr kumimoji="0" lang="en-US" altLang="zh-CN" sz="36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342900" marR="0" indent="-342900" algn="ctr" defTabSz="914400">
              <a:lnSpc>
                <a:spcPct val="120000"/>
              </a:lnSpc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+mn-cs"/>
              </a:rPr>
              <a:t>                       </a:t>
            </a:r>
            <a:endParaRPr kumimoji="0" lang="zh-CN" altLang="en-US" sz="36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</p:txBody>
      </p:sp>
      <p:sp>
        <p:nvSpPr>
          <p:cNvPr id="33795" name="文本框 33794"/>
          <p:cNvSpPr txBox="1"/>
          <p:nvPr/>
        </p:nvSpPr>
        <p:spPr>
          <a:xfrm>
            <a:off x="4495800" y="1828800"/>
            <a:ext cx="1143000" cy="5842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1/3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3796" name="文本框 33795"/>
          <p:cNvSpPr txBox="1"/>
          <p:nvPr/>
        </p:nvSpPr>
        <p:spPr>
          <a:xfrm>
            <a:off x="4876800" y="3048000"/>
            <a:ext cx="1143000" cy="5842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5:2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3797" name="文本框 33796"/>
          <p:cNvSpPr txBox="1"/>
          <p:nvPr/>
        </p:nvSpPr>
        <p:spPr>
          <a:xfrm>
            <a:off x="6400800" y="4419600"/>
            <a:ext cx="1219200" cy="5794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45N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3798" name="文本框 33797"/>
          <p:cNvSpPr txBox="1"/>
          <p:nvPr/>
        </p:nvSpPr>
        <p:spPr>
          <a:xfrm>
            <a:off x="8077200" y="5410200"/>
            <a:ext cx="1066800" cy="5794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3cm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3" name="文本框 33798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（练一练）</a:t>
            </a:r>
            <a:r>
              <a:rPr kumimoji="0" lang="en-US" altLang="zh-CN" sz="4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杠杆处于平衡状态时</a:t>
            </a:r>
            <a:endParaRPr kumimoji="0" lang="zh-CN" altLang="en-US" sz="4800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838200"/>
          <a:ext cx="9144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334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charRg st="1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23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4">
                                            <p:txEl>
                                              <p:charRg st="23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8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4">
                                            <p:txEl>
                                              <p:charRg st="48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7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4">
                                            <p:txEl>
                                              <p:charRg st="77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13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4">
                                            <p:txEl>
                                              <p:charRg st="113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build="p"/>
      <p:bldP spid="33795" grpId="0" animBg="1"/>
      <p:bldP spid="33796" grpId="0" animBg="1"/>
      <p:bldP spid="33797" grpId="0" animBg="1"/>
      <p:bldP spid="337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3554" name="图片 34817" descr="11-图片-4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62000"/>
            <a:ext cx="46482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文本框 34820"/>
          <p:cNvSpPr txBox="1"/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accent6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杠杆平衡条件的实际应用</a:t>
            </a:r>
            <a:endParaRPr kumimoji="0" lang="zh-CN" altLang="en-US" sz="36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pic>
        <p:nvPicPr>
          <p:cNvPr id="23556" name="图片 348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图片 34822" descr="测力计称大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441960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7" name="矩形 36865"/>
          <p:cNvSpPr>
            <a:spLocks noChangeArrowheads="1"/>
          </p:cNvSpPr>
          <p:nvPr/>
        </p:nvSpPr>
        <p:spPr bwMode="auto">
          <a:xfrm>
            <a:off x="152400" y="1295400"/>
            <a:ext cx="3652838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由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F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l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＝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F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l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得：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4578" name="矩形 36866"/>
          <p:cNvSpPr>
            <a:spLocks noChangeArrowheads="1"/>
          </p:cNvSpPr>
          <p:nvPr/>
        </p:nvSpPr>
        <p:spPr bwMode="auto">
          <a:xfrm>
            <a:off x="152400" y="152400"/>
            <a:ext cx="2057400" cy="8318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解析：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4579" name="矩形 36867"/>
          <p:cNvSpPr>
            <a:spLocks noChangeArrowheads="1"/>
          </p:cNvSpPr>
          <p:nvPr/>
        </p:nvSpPr>
        <p:spPr bwMode="auto">
          <a:xfrm>
            <a:off x="152400" y="2971800"/>
            <a:ext cx="631825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F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endParaRPr kumimoji="0" lang="en-US" altLang="zh-CN" sz="3600" b="1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4580" name="矩形 36868"/>
          <p:cNvSpPr>
            <a:spLocks noChangeArrowheads="1"/>
          </p:cNvSpPr>
          <p:nvPr/>
        </p:nvSpPr>
        <p:spPr bwMode="auto">
          <a:xfrm>
            <a:off x="838200" y="2971800"/>
            <a:ext cx="536575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=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4581" name="矩形 36869"/>
          <p:cNvSpPr>
            <a:spLocks noChangeArrowheads="1"/>
          </p:cNvSpPr>
          <p:nvPr/>
        </p:nvSpPr>
        <p:spPr bwMode="auto">
          <a:xfrm>
            <a:off x="1752600" y="2590800"/>
            <a:ext cx="1179513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F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l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endParaRPr kumimoji="0" lang="en-US" altLang="zh-CN" sz="3600" b="1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4582" name="矩形 36870"/>
          <p:cNvSpPr>
            <a:spLocks noChangeArrowheads="1"/>
          </p:cNvSpPr>
          <p:nvPr/>
        </p:nvSpPr>
        <p:spPr bwMode="auto">
          <a:xfrm>
            <a:off x="1752600" y="3505200"/>
            <a:ext cx="1125538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l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endParaRPr kumimoji="0" lang="en-US" altLang="zh-CN" sz="3600" b="1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4584" name="直接连接符 36871"/>
          <p:cNvSpPr/>
          <p:nvPr/>
        </p:nvSpPr>
        <p:spPr>
          <a:xfrm>
            <a:off x="1447800" y="3352800"/>
            <a:ext cx="1600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4585" name="组合 36878"/>
          <p:cNvGrpSpPr/>
          <p:nvPr/>
        </p:nvGrpSpPr>
        <p:grpSpPr>
          <a:xfrm>
            <a:off x="152400" y="4648200"/>
            <a:ext cx="5257800" cy="1409700"/>
            <a:chOff x="-64" y="-45"/>
            <a:chExt cx="2774" cy="826"/>
          </a:xfrm>
        </p:grpSpPr>
        <p:sp>
          <p:nvSpPr>
            <p:cNvPr id="24591" name="矩形 36879"/>
            <p:cNvSpPr>
              <a:spLocks noChangeArrowheads="1"/>
            </p:cNvSpPr>
            <p:nvPr/>
          </p:nvSpPr>
          <p:spPr bwMode="auto">
            <a:xfrm>
              <a:off x="-64" y="178"/>
              <a:ext cx="338" cy="307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rPr>
                <a:t>m</a:t>
              </a:r>
              <a:endPara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4592" name="矩形 36880"/>
            <p:cNvSpPr>
              <a:spLocks noChangeArrowheads="1"/>
            </p:cNvSpPr>
            <p:nvPr/>
          </p:nvSpPr>
          <p:spPr bwMode="auto">
            <a:xfrm>
              <a:off x="298" y="134"/>
              <a:ext cx="362" cy="38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rPr>
                <a:t>=</a:t>
              </a:r>
              <a:endPara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4593" name="矩形 36881"/>
            <p:cNvSpPr>
              <a:spLocks noChangeArrowheads="1"/>
            </p:cNvSpPr>
            <p:nvPr/>
          </p:nvSpPr>
          <p:spPr bwMode="auto">
            <a:xfrm>
              <a:off x="2348" y="-45"/>
              <a:ext cx="333" cy="379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rPr>
                <a:t>F</a:t>
              </a:r>
              <a:r>
                <a:rPr kumimoji="0" lang="en-US" altLang="zh-CN" sz="36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rPr>
                <a:t>2</a:t>
              </a:r>
              <a:endPara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4594" name="矩形 36882"/>
            <p:cNvSpPr>
              <a:spLocks noChangeArrowheads="1"/>
            </p:cNvSpPr>
            <p:nvPr/>
          </p:nvSpPr>
          <p:spPr bwMode="auto">
            <a:xfrm>
              <a:off x="2348" y="402"/>
              <a:ext cx="362" cy="379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rPr>
                <a:t>g</a:t>
              </a:r>
              <a:endPara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" name="直接连接符 36883"/>
            <p:cNvSpPr/>
            <p:nvPr/>
          </p:nvSpPr>
          <p:spPr>
            <a:xfrm>
              <a:off x="781" y="357"/>
              <a:ext cx="88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7" name="矩形 26"/>
          <p:cNvSpPr/>
          <p:nvPr/>
        </p:nvSpPr>
        <p:spPr>
          <a:xfrm>
            <a:off x="1981200" y="4800600"/>
            <a:ext cx="914400" cy="461963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-25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G</a:t>
            </a:r>
            <a:endParaRPr kumimoji="0" lang="en-US" altLang="zh-CN" sz="3600" b="1" i="0" u="none" strike="noStrike" kern="1200" cap="none" spc="0" normalizeH="0" baseline="-2500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8" name="矩形 36882"/>
          <p:cNvSpPr>
            <a:spLocks noChangeArrowheads="1"/>
          </p:cNvSpPr>
          <p:nvPr/>
        </p:nvSpPr>
        <p:spPr bwMode="auto">
          <a:xfrm>
            <a:off x="1981200" y="5410200"/>
            <a:ext cx="914400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g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05200" y="5029200"/>
            <a:ext cx="561975" cy="646113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=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4589" name="直接连接符 36883"/>
          <p:cNvSpPr/>
          <p:nvPr/>
        </p:nvSpPr>
        <p:spPr>
          <a:xfrm>
            <a:off x="4114800" y="5334000"/>
            <a:ext cx="1676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1265" descr="人类很早以前就使用杠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37889"/>
          <p:cNvSpPr>
            <a:spLocks noChangeArrowheads="1"/>
          </p:cNvSpPr>
          <p:nvPr/>
        </p:nvSpPr>
        <p:spPr bwMode="auto">
          <a:xfrm>
            <a:off x="0" y="838200"/>
            <a:ext cx="3733800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2.杠杆的种类：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627" name="组合 37890"/>
          <p:cNvGrpSpPr/>
          <p:nvPr/>
        </p:nvGrpSpPr>
        <p:grpSpPr>
          <a:xfrm>
            <a:off x="0" y="1905000"/>
            <a:ext cx="8991600" cy="4038600"/>
            <a:chOff x="0" y="0"/>
            <a:chExt cx="5579" cy="2057"/>
          </a:xfrm>
        </p:grpSpPr>
        <p:sp>
          <p:nvSpPr>
            <p:cNvPr id="26658" name="矩形 37891"/>
            <p:cNvSpPr/>
            <p:nvPr/>
          </p:nvSpPr>
          <p:spPr>
            <a:xfrm>
              <a:off x="4599" y="1085"/>
              <a:ext cx="980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zh-CN" altLang="zh-CN" sz="2800" dirty="0">
                <a:latin typeface="宋体" panose="02010600030101010101" pitchFamily="2" charset="-122"/>
              </a:endParaRPr>
            </a:p>
          </p:txBody>
        </p:sp>
        <p:sp>
          <p:nvSpPr>
            <p:cNvPr id="26659" name="矩形 37892"/>
            <p:cNvSpPr/>
            <p:nvPr/>
          </p:nvSpPr>
          <p:spPr>
            <a:xfrm>
              <a:off x="3478" y="1085"/>
              <a:ext cx="1121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zh-CN" altLang="zh-CN" sz="2800" dirty="0">
                <a:latin typeface="宋体" panose="02010600030101010101" pitchFamily="2" charset="-122"/>
              </a:endParaRPr>
            </a:p>
          </p:txBody>
        </p:sp>
        <p:sp>
          <p:nvSpPr>
            <p:cNvPr id="26660" name="矩形 37893"/>
            <p:cNvSpPr/>
            <p:nvPr/>
          </p:nvSpPr>
          <p:spPr>
            <a:xfrm>
              <a:off x="4599" y="0"/>
              <a:ext cx="980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应 用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6661" name="矩形 37894"/>
            <p:cNvSpPr/>
            <p:nvPr/>
          </p:nvSpPr>
          <p:spPr>
            <a:xfrm>
              <a:off x="3596" y="0"/>
              <a:ext cx="1121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杠杆缺点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6662" name="矩形 37895"/>
            <p:cNvSpPr/>
            <p:nvPr/>
          </p:nvSpPr>
          <p:spPr>
            <a:xfrm>
              <a:off x="2411" y="0"/>
              <a:ext cx="1177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杠杆优点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6663" name="矩形 37896"/>
            <p:cNvSpPr/>
            <p:nvPr/>
          </p:nvSpPr>
          <p:spPr>
            <a:xfrm>
              <a:off x="1182" y="0"/>
              <a:ext cx="128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杠杆特点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609" name="矩形 37897"/>
            <p:cNvSpPr>
              <a:spLocks noChangeArrowheads="1"/>
            </p:cNvSpPr>
            <p:nvPr/>
          </p:nvSpPr>
          <p:spPr bwMode="auto">
            <a:xfrm>
              <a:off x="0" y="0"/>
              <a:ext cx="1135" cy="249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杠杆类型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0" name="矩形 37898"/>
            <p:cNvSpPr>
              <a:spLocks noChangeArrowheads="1"/>
            </p:cNvSpPr>
            <p:nvPr/>
          </p:nvSpPr>
          <p:spPr bwMode="auto">
            <a:xfrm>
              <a:off x="0" y="1552"/>
              <a:ext cx="1134" cy="40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lIns="90000" tIns="46800" rIns="90000" bIns="46800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等臂杠杆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1" name="矩形 37899"/>
            <p:cNvSpPr>
              <a:spLocks noChangeArrowheads="1"/>
            </p:cNvSpPr>
            <p:nvPr/>
          </p:nvSpPr>
          <p:spPr bwMode="auto">
            <a:xfrm>
              <a:off x="0" y="854"/>
              <a:ext cx="1135" cy="454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lIns="90000" tIns="46800" rIns="90000" bIns="46800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费力杠杆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67" name="矩形 37900"/>
            <p:cNvSpPr/>
            <p:nvPr/>
          </p:nvSpPr>
          <p:spPr>
            <a:xfrm>
              <a:off x="4576" y="249"/>
              <a:ext cx="980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zh-CN" altLang="zh-CN" sz="2800" dirty="0">
                <a:latin typeface="宋体" panose="02010600030101010101" pitchFamily="2" charset="-122"/>
              </a:endParaRPr>
            </a:p>
          </p:txBody>
        </p:sp>
        <p:sp>
          <p:nvSpPr>
            <p:cNvPr id="26668" name="矩形 37901"/>
            <p:cNvSpPr/>
            <p:nvPr/>
          </p:nvSpPr>
          <p:spPr>
            <a:xfrm>
              <a:off x="3628" y="408"/>
              <a:ext cx="1121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en-US" altLang="zh-CN" sz="2800" dirty="0">
                <a:latin typeface="宋体" panose="02010600030101010101" pitchFamily="2" charset="-122"/>
              </a:endParaRPr>
            </a:p>
            <a:p>
              <a:pPr>
                <a:spcBef>
                  <a:spcPct val="20000"/>
                </a:spcBef>
              </a:pPr>
              <a:endParaRPr lang="en-US" altLang="zh-CN" sz="2800" dirty="0">
                <a:latin typeface="宋体" panose="02010600030101010101" pitchFamily="2" charset="-122"/>
              </a:endParaRPr>
            </a:p>
          </p:txBody>
        </p:sp>
        <p:sp>
          <p:nvSpPr>
            <p:cNvPr id="26669" name="矩形 37902"/>
            <p:cNvSpPr/>
            <p:nvPr/>
          </p:nvSpPr>
          <p:spPr>
            <a:xfrm>
              <a:off x="2278" y="249"/>
              <a:ext cx="1177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zh-CN" altLang="zh-CN" sz="2800" dirty="0">
                <a:latin typeface="宋体" panose="02010600030101010101" pitchFamily="2" charset="-122"/>
              </a:endParaRPr>
            </a:p>
          </p:txBody>
        </p:sp>
        <p:sp>
          <p:nvSpPr>
            <p:cNvPr id="26670" name="矩形 37903"/>
            <p:cNvSpPr/>
            <p:nvPr/>
          </p:nvSpPr>
          <p:spPr>
            <a:xfrm>
              <a:off x="1043" y="249"/>
              <a:ext cx="1235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en-US" altLang="zh-CN" sz="2800" dirty="0">
                <a:latin typeface="宋体" panose="02010600030101010101" pitchFamily="2" charset="-122"/>
              </a:endParaRPr>
            </a:p>
            <a:p>
              <a:pPr>
                <a:spcBef>
                  <a:spcPct val="20000"/>
                </a:spcBef>
              </a:pPr>
              <a:endParaRPr lang="en-US" altLang="zh-CN" sz="2800" dirty="0">
                <a:latin typeface="宋体" panose="02010600030101010101" pitchFamily="2" charset="-122"/>
              </a:endParaRPr>
            </a:p>
            <a:p>
              <a:pPr>
                <a:spcBef>
                  <a:spcPct val="20000"/>
                </a:spcBef>
              </a:pPr>
              <a:endParaRPr lang="en-US" altLang="zh-CN" sz="2800" dirty="0">
                <a:latin typeface="宋体" panose="02010600030101010101" pitchFamily="2" charset="-122"/>
              </a:endParaRPr>
            </a:p>
          </p:txBody>
        </p:sp>
        <p:sp>
          <p:nvSpPr>
            <p:cNvPr id="25616" name="矩形 37904"/>
            <p:cNvSpPr>
              <a:spLocks noChangeArrowheads="1"/>
            </p:cNvSpPr>
            <p:nvPr/>
          </p:nvSpPr>
          <p:spPr bwMode="auto">
            <a:xfrm>
              <a:off x="0" y="310"/>
              <a:ext cx="1135" cy="433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lIns="90000" tIns="46800" rIns="90000" bIns="46800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省力杠杆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72" name="直接连接符 37905"/>
            <p:cNvSpPr/>
            <p:nvPr/>
          </p:nvSpPr>
          <p:spPr>
            <a:xfrm>
              <a:off x="0" y="0"/>
              <a:ext cx="5556" cy="0"/>
            </a:xfrm>
            <a:prstGeom prst="line">
              <a:avLst/>
            </a:prstGeom>
            <a:ln w="28575" cap="sq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73" name="直接连接符 37906"/>
            <p:cNvSpPr/>
            <p:nvPr/>
          </p:nvSpPr>
          <p:spPr>
            <a:xfrm>
              <a:off x="0" y="771"/>
              <a:ext cx="5556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74" name="直接连接符 37907"/>
            <p:cNvSpPr/>
            <p:nvPr/>
          </p:nvSpPr>
          <p:spPr>
            <a:xfrm>
              <a:off x="0" y="1316"/>
              <a:ext cx="5556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75" name="直接连接符 37908"/>
            <p:cNvSpPr/>
            <p:nvPr/>
          </p:nvSpPr>
          <p:spPr>
            <a:xfrm>
              <a:off x="0" y="1951"/>
              <a:ext cx="5556" cy="0"/>
            </a:xfrm>
            <a:prstGeom prst="line">
              <a:avLst/>
            </a:prstGeom>
            <a:ln w="28575" cap="sq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76" name="直接连接符 37909"/>
            <p:cNvSpPr/>
            <p:nvPr/>
          </p:nvSpPr>
          <p:spPr>
            <a:xfrm>
              <a:off x="0" y="0"/>
              <a:ext cx="0" cy="1951"/>
            </a:xfrm>
            <a:prstGeom prst="line">
              <a:avLst/>
            </a:prstGeom>
            <a:ln w="28575" cap="sq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77" name="直接连接符 37910"/>
            <p:cNvSpPr/>
            <p:nvPr/>
          </p:nvSpPr>
          <p:spPr>
            <a:xfrm>
              <a:off x="1179" y="0"/>
              <a:ext cx="0" cy="1951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78" name="直接连接符 37911"/>
            <p:cNvSpPr/>
            <p:nvPr/>
          </p:nvSpPr>
          <p:spPr>
            <a:xfrm flipH="1">
              <a:off x="2404" y="0"/>
              <a:ext cx="10" cy="1951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79" name="直接连接符 37912"/>
            <p:cNvSpPr/>
            <p:nvPr/>
          </p:nvSpPr>
          <p:spPr>
            <a:xfrm flipH="1">
              <a:off x="3583" y="0"/>
              <a:ext cx="0" cy="1316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80" name="直接连接符 37913"/>
            <p:cNvSpPr/>
            <p:nvPr/>
          </p:nvSpPr>
          <p:spPr>
            <a:xfrm>
              <a:off x="4712" y="0"/>
              <a:ext cx="5" cy="1951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81" name="直接连接符 37914"/>
            <p:cNvSpPr/>
            <p:nvPr/>
          </p:nvSpPr>
          <p:spPr>
            <a:xfrm>
              <a:off x="0" y="249"/>
              <a:ext cx="5556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82" name="直接连接符 37915"/>
            <p:cNvSpPr/>
            <p:nvPr/>
          </p:nvSpPr>
          <p:spPr>
            <a:xfrm>
              <a:off x="5579" y="0"/>
              <a:ext cx="0" cy="1951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917" name="矩形 37916"/>
          <p:cNvSpPr>
            <a:spLocks noChangeArrowheads="1"/>
          </p:cNvSpPr>
          <p:nvPr/>
        </p:nvSpPr>
        <p:spPr bwMode="auto">
          <a:xfrm>
            <a:off x="1981200" y="2438400"/>
            <a:ext cx="1828800" cy="1016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&gt;L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&lt;F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动力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&lt;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阻力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18" name="矩形 37917"/>
          <p:cNvSpPr>
            <a:spLocks noChangeArrowheads="1"/>
          </p:cNvSpPr>
          <p:nvPr/>
        </p:nvSpPr>
        <p:spPr bwMode="auto">
          <a:xfrm>
            <a:off x="1981200" y="3581400"/>
            <a:ext cx="1828800" cy="8540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&lt;L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&gt;F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2000" b="1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动力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&gt;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阻力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19" name="矩形 37918"/>
          <p:cNvSpPr>
            <a:spLocks noChangeArrowheads="1"/>
          </p:cNvSpPr>
          <p:nvPr/>
        </p:nvSpPr>
        <p:spPr bwMode="auto">
          <a:xfrm>
            <a:off x="1981200" y="4724400"/>
            <a:ext cx="1828800" cy="1016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=L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=F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动力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阻力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20" name="文本框 37919"/>
          <p:cNvSpPr txBox="1">
            <a:spLocks noChangeArrowheads="1"/>
          </p:cNvSpPr>
          <p:nvPr/>
        </p:nvSpPr>
        <p:spPr bwMode="auto">
          <a:xfrm>
            <a:off x="4114800" y="2667000"/>
            <a:ext cx="1066800" cy="5238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省力</a:t>
            </a:r>
            <a:endParaRPr kumimoji="0" lang="zh-CN" altLang="en-US" sz="28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21" name="文本框 37920"/>
          <p:cNvSpPr txBox="1">
            <a:spLocks noChangeArrowheads="1"/>
          </p:cNvSpPr>
          <p:nvPr/>
        </p:nvSpPr>
        <p:spPr bwMode="auto">
          <a:xfrm>
            <a:off x="3962400" y="3733800"/>
            <a:ext cx="1371600" cy="5238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省距离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22" name="矩形 37921"/>
          <p:cNvSpPr>
            <a:spLocks noChangeArrowheads="1"/>
          </p:cNvSpPr>
          <p:nvPr/>
        </p:nvSpPr>
        <p:spPr bwMode="auto">
          <a:xfrm>
            <a:off x="3962400" y="5029200"/>
            <a:ext cx="3430588" cy="5238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既不省力也不省距离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23" name="矩形 37922"/>
          <p:cNvSpPr>
            <a:spLocks noChangeArrowheads="1"/>
          </p:cNvSpPr>
          <p:nvPr/>
        </p:nvSpPr>
        <p:spPr bwMode="auto">
          <a:xfrm>
            <a:off x="5867400" y="2667000"/>
            <a:ext cx="1447800" cy="5238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费距离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24" name="矩形 37923"/>
          <p:cNvSpPr>
            <a:spLocks noChangeArrowheads="1"/>
          </p:cNvSpPr>
          <p:nvPr/>
        </p:nvSpPr>
        <p:spPr bwMode="auto">
          <a:xfrm>
            <a:off x="5867400" y="3733800"/>
            <a:ext cx="1524000" cy="5238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费 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7925" name="图片 37924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2438400"/>
            <a:ext cx="12954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26" name="图片 37925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429000"/>
            <a:ext cx="1295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27" name="图片 37926" descr="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495800"/>
            <a:ext cx="1371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41" name="矩形 37929"/>
          <p:cNvSpPr>
            <a:spLocks noChangeArrowheads="1"/>
          </p:cNvSpPr>
          <p:nvPr/>
        </p:nvSpPr>
        <p:spPr bwMode="auto">
          <a:xfrm>
            <a:off x="0" y="0"/>
            <a:ext cx="3733800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1、杠杆平衡条件：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37930"/>
          <p:cNvGrpSpPr/>
          <p:nvPr/>
        </p:nvGrpSpPr>
        <p:grpSpPr>
          <a:xfrm>
            <a:off x="3886200" y="0"/>
            <a:ext cx="4724400" cy="1082675"/>
            <a:chOff x="0" y="0"/>
            <a:chExt cx="2691" cy="682"/>
          </a:xfrm>
        </p:grpSpPr>
        <p:sp>
          <p:nvSpPr>
            <p:cNvPr id="26648" name="矩形 37931"/>
            <p:cNvSpPr/>
            <p:nvPr/>
          </p:nvSpPr>
          <p:spPr>
            <a:xfrm>
              <a:off x="0" y="141"/>
              <a:ext cx="99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F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l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F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l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endParaRPr lang="en-US" altLang="zh-CN" sz="2800" b="1" baseline="-250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26649" name="组合 37932"/>
            <p:cNvGrpSpPr/>
            <p:nvPr/>
          </p:nvGrpSpPr>
          <p:grpSpPr>
            <a:xfrm>
              <a:off x="1382" y="0"/>
              <a:ext cx="1309" cy="682"/>
              <a:chOff x="0" y="0"/>
              <a:chExt cx="1309" cy="682"/>
            </a:xfrm>
          </p:grpSpPr>
          <p:sp>
            <p:nvSpPr>
              <p:cNvPr id="26651" name="矩形 37933"/>
              <p:cNvSpPr/>
              <p:nvPr/>
            </p:nvSpPr>
            <p:spPr>
              <a:xfrm>
                <a:off x="82" y="0"/>
                <a:ext cx="30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</a:rPr>
                  <a:t>F</a:t>
                </a:r>
                <a:r>
                  <a:rPr lang="en-US" altLang="zh-CN" sz="2800" b="1" baseline="-25000" dirty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</a:rPr>
                  <a:t>1</a:t>
                </a:r>
                <a:endParaRPr lang="en-US" altLang="zh-CN" sz="2800" b="1" baseline="-250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52" name="矩形 37934"/>
              <p:cNvSpPr/>
              <p:nvPr/>
            </p:nvSpPr>
            <p:spPr>
              <a:xfrm>
                <a:off x="90" y="347"/>
                <a:ext cx="306" cy="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</a:rPr>
                  <a:t>F</a:t>
                </a:r>
                <a:r>
                  <a:rPr lang="en-US" altLang="zh-CN" sz="2800" b="1" baseline="-25000" dirty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</a:rPr>
                  <a:t>2</a:t>
                </a:r>
                <a:endParaRPr lang="en-US" altLang="zh-CN" sz="2800" b="1" baseline="-250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53" name="矩形 37935"/>
              <p:cNvSpPr/>
              <p:nvPr/>
            </p:nvSpPr>
            <p:spPr>
              <a:xfrm>
                <a:off x="436" y="204"/>
                <a:ext cx="22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</a:rPr>
                  <a:t>=</a:t>
                </a:r>
                <a:endPara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54" name="直接连接符 37936"/>
              <p:cNvSpPr/>
              <p:nvPr/>
            </p:nvSpPr>
            <p:spPr>
              <a:xfrm>
                <a:off x="0" y="361"/>
                <a:ext cx="453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55" name="矩形 37937"/>
              <p:cNvSpPr/>
              <p:nvPr/>
            </p:nvSpPr>
            <p:spPr>
              <a:xfrm>
                <a:off x="781" y="7"/>
                <a:ext cx="505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b="1" i="1" dirty="0">
                    <a:solidFill>
                      <a:srgbClr val="0000FF"/>
                    </a:solidFill>
                    <a:latin typeface="Arial" panose="020B0604020202020204" pitchFamily="34" charset="0"/>
                    <a:ea typeface="楷体_GB2312" pitchFamily="49" charset="-122"/>
                  </a:rPr>
                  <a:t>l</a:t>
                </a:r>
                <a:r>
                  <a:rPr lang="en-US" altLang="zh-CN" sz="2800" b="1" baseline="-25000" dirty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</a:rPr>
                  <a:t>2</a:t>
                </a:r>
                <a:endParaRPr lang="en-US" altLang="zh-CN" sz="2800" b="1" baseline="-250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56" name="矩形 37938"/>
              <p:cNvSpPr/>
              <p:nvPr/>
            </p:nvSpPr>
            <p:spPr>
              <a:xfrm>
                <a:off x="789" y="355"/>
                <a:ext cx="52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b="1" i="1" dirty="0">
                    <a:solidFill>
                      <a:srgbClr val="0000FF"/>
                    </a:solidFill>
                    <a:latin typeface="Arial" panose="020B0604020202020204" pitchFamily="34" charset="0"/>
                    <a:ea typeface="楷体_GB2312" pitchFamily="49" charset="-122"/>
                  </a:rPr>
                  <a:t>l</a:t>
                </a:r>
                <a:r>
                  <a:rPr lang="en-US" altLang="zh-CN" sz="2800" b="1" baseline="-25000" dirty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</a:rPr>
                  <a:t>1</a:t>
                </a:r>
                <a:endParaRPr lang="en-US" altLang="zh-CN" sz="2800" b="1" baseline="-250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57" name="直接连接符 37939"/>
              <p:cNvSpPr/>
              <p:nvPr/>
            </p:nvSpPr>
            <p:spPr>
              <a:xfrm>
                <a:off x="699" y="368"/>
                <a:ext cx="453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6650" name="右箭头 37940"/>
            <p:cNvSpPr/>
            <p:nvPr/>
          </p:nvSpPr>
          <p:spPr>
            <a:xfrm>
              <a:off x="1110" y="252"/>
              <a:ext cx="272" cy="1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4" name="表格 53"/>
          <p:cNvGraphicFramePr>
            <a:graphicFrameLocks noGrp="1"/>
          </p:cNvGraphicFramePr>
          <p:nvPr/>
        </p:nvGraphicFramePr>
        <p:xfrm>
          <a:off x="0" y="5867400"/>
          <a:ext cx="9144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19204"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楷体_GB2312" pitchFamily="49" charset="-122"/>
                        </a:rPr>
                        <a:t>   小结：</a:t>
                      </a:r>
                      <a:r>
                        <a:rPr lang="zh-CN" altLang="en-US" sz="2800" b="1" dirty="0" smtClean="0">
                          <a:solidFill>
                            <a:srgbClr val="FFFF00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判断杠杆的类型，实际就是比较动力臂和阻力臂的大小。</a:t>
                      </a:r>
                      <a:endParaRPr lang="zh-CN" altLang="en-US" sz="2800" b="1" dirty="0" smtClean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楷体_GB2312" pitchFamily="49" charset="-122"/>
                      </a:endParaRPr>
                    </a:p>
                    <a:p>
                      <a:endParaRPr lang="zh-CN" altLang="en-US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7" grpId="0" animBg="1"/>
      <p:bldP spid="37918" grpId="0" animBg="1"/>
      <p:bldP spid="37919" grpId="0" animBg="1"/>
      <p:bldP spid="37920" grpId="0" animBg="1"/>
      <p:bldP spid="37921" grpId="0" animBg="1"/>
      <p:bldP spid="37922" grpId="0" animBg="1"/>
      <p:bldP spid="37923" grpId="0" animBg="1"/>
      <p:bldP spid="379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076" name="内容占位符 39937" descr="11-图片-23 划船"/>
          <p:cNvPicPr>
            <a:picLocks noChangeAspect="1"/>
          </p:cNvPicPr>
          <p:nvPr>
            <p:ph sz="quarter" idx="4294967295"/>
          </p:nvPr>
        </p:nvPicPr>
        <p:blipFill>
          <a:blip r:embed="rId1">
            <a:lum bright="29999"/>
          </a:blip>
          <a:stretch>
            <a:fillRect/>
          </a:stretch>
        </p:blipFill>
        <p:spPr>
          <a:xfrm>
            <a:off x="76200" y="609600"/>
            <a:ext cx="2590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内容占位符 39938" descr="11-图片-22 扫帚"/>
          <p:cNvPicPr>
            <a:picLocks noChangeAspect="1"/>
          </p:cNvPicPr>
          <p:nvPr>
            <p:ph sz="quarter" idx="4294967295"/>
          </p:nvPr>
        </p:nvPicPr>
        <p:blipFill>
          <a:blip r:embed="rId2">
            <a:lum bright="17999"/>
          </a:blip>
          <a:stretch>
            <a:fillRect/>
          </a:stretch>
        </p:blipFill>
        <p:spPr>
          <a:xfrm>
            <a:off x="2743200" y="457200"/>
            <a:ext cx="2057400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内容占位符 39939"/>
          <p:cNvPicPr>
            <a:picLocks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590800" y="2667000"/>
            <a:ext cx="3048000" cy="1752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9" name="组合 39940"/>
          <p:cNvGrpSpPr/>
          <p:nvPr/>
        </p:nvGrpSpPr>
        <p:grpSpPr>
          <a:xfrm>
            <a:off x="4800600" y="990600"/>
            <a:ext cx="2209800" cy="1963738"/>
            <a:chOff x="0" y="0"/>
            <a:chExt cx="4310" cy="3644"/>
          </a:xfrm>
        </p:grpSpPr>
        <p:pic>
          <p:nvPicPr>
            <p:cNvPr id="3089" name="图片 399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310" cy="24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90" name="矩形 39942"/>
            <p:cNvSpPr>
              <a:spLocks noChangeArrowheads="1"/>
            </p:cNvSpPr>
            <p:nvPr/>
          </p:nvSpPr>
          <p:spPr bwMode="auto">
            <a:xfrm>
              <a:off x="511" y="2672"/>
              <a:ext cx="3403" cy="972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费力杠杆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3080" name="组合 39943"/>
          <p:cNvGrpSpPr/>
          <p:nvPr/>
        </p:nvGrpSpPr>
        <p:grpSpPr>
          <a:xfrm>
            <a:off x="228600" y="2514600"/>
            <a:ext cx="2160588" cy="2301875"/>
            <a:chOff x="0" y="0"/>
            <a:chExt cx="3402" cy="3624"/>
          </a:xfrm>
        </p:grpSpPr>
        <p:pic>
          <p:nvPicPr>
            <p:cNvPr id="3087" name="图片 399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" y="0"/>
              <a:ext cx="3062" cy="25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8" name="矩形 39945"/>
            <p:cNvSpPr>
              <a:spLocks noChangeArrowheads="1"/>
            </p:cNvSpPr>
            <p:nvPr/>
          </p:nvSpPr>
          <p:spPr bwMode="auto">
            <a:xfrm>
              <a:off x="0" y="2799"/>
              <a:ext cx="3402" cy="8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费力杠杆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3081" name="组合 39946"/>
          <p:cNvGrpSpPr/>
          <p:nvPr/>
        </p:nvGrpSpPr>
        <p:grpSpPr>
          <a:xfrm>
            <a:off x="6858000" y="533400"/>
            <a:ext cx="2465388" cy="1741488"/>
            <a:chOff x="0" y="0"/>
            <a:chExt cx="3882" cy="3191"/>
          </a:xfrm>
        </p:grpSpPr>
        <p:pic>
          <p:nvPicPr>
            <p:cNvPr id="3085" name="图片 399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288" cy="25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6" name="矩形 39948"/>
            <p:cNvSpPr>
              <a:spLocks noChangeArrowheads="1"/>
            </p:cNvSpPr>
            <p:nvPr/>
          </p:nvSpPr>
          <p:spPr bwMode="auto">
            <a:xfrm>
              <a:off x="480" y="2513"/>
              <a:ext cx="3402" cy="67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省力杠杆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</p:grpSp>
      <p:pic>
        <p:nvPicPr>
          <p:cNvPr id="3082" name="内容占位符 39949" descr="11-图片-29 钓鱼"/>
          <p:cNvPicPr>
            <a:picLocks noChangeAspect="1"/>
          </p:cNvPicPr>
          <p:nvPr>
            <p:ph sz="quarter" idx="4294967295"/>
          </p:nvPr>
        </p:nvPicPr>
        <p:blipFill>
          <a:blip r:embed="rId7">
            <a:lum bright="12000"/>
          </a:blip>
          <a:stretch>
            <a:fillRect/>
          </a:stretch>
        </p:blipFill>
        <p:spPr>
          <a:xfrm>
            <a:off x="6248400" y="2819400"/>
            <a:ext cx="1752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图片 39950" descr="11-图片-24 几种剪刀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4876800"/>
            <a:ext cx="2971800" cy="1697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4" name="矩形 39951"/>
          <p:cNvSpPr>
            <a:spLocks noChangeArrowheads="1"/>
          </p:cNvSpPr>
          <p:nvPr/>
        </p:nvSpPr>
        <p:spPr bwMode="auto">
          <a:xfrm>
            <a:off x="228600" y="152400"/>
            <a:ext cx="5337175" cy="5238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我们生活中的杠杆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9" imgW="2882900" imgH="1905000"/>
        </mc:Choice>
        <mc:Fallback>
          <p:control name="ShockwaveFlash1" r:id="rId9" imgW="2882900" imgH="1905000">
            <p:pic>
              <p:nvPicPr>
                <p:cNvPr id="0" name="ShockwaveFlash1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57600" y="4724400"/>
                  <a:ext cx="2882900" cy="1905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name="ShockwaveFlash2" r:id="rId11" imgW="2065338" imgH="2339975"/>
        </mc:Choice>
        <mc:Fallback>
          <p:control name="ShockwaveFlash2" r:id="rId11" imgW="2065338" imgH="2339975">
            <p:pic>
              <p:nvPicPr>
                <p:cNvPr id="0" name="ShockwaveFlash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58000" y="4419600"/>
                  <a:ext cx="2065338" cy="23399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0" y="762000"/>
            <a:ext cx="8542338" cy="12382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25000"/>
              </a:lnSpc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．下列工具在正常使用中，属于费力杠杆的是            </a:t>
            </a:r>
            <a:r>
              <a:rPr kumimoji="0" lang="zh-CN" altLang="en-US" sz="32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3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    ） </a:t>
            </a:r>
            <a:endParaRPr kumimoji="0" lang="zh-CN" altLang="en-US" sz="32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0"/>
            <a:ext cx="3200400" cy="6238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25000"/>
              </a:lnSpc>
              <a:buClrTx/>
              <a:buSz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课堂达标练习：</a:t>
            </a:r>
            <a:endParaRPr kumimoji="0" lang="zh-CN" altLang="en-US" sz="32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0" y="6172200"/>
            <a:ext cx="1870075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tabLst>
                <a:tab pos="1254125" algn="l"/>
              </a:tabLst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zh-CN" altLang="en-US" sz="28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．启瓶器</a:t>
            </a:r>
            <a:endParaRPr kumimoji="0" lang="zh-CN" altLang="en-US" sz="28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8677" name="图片 40964" descr="OE05643-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2438400"/>
            <a:ext cx="2276475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图片 40965" descr="19545209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934200" y="2438400"/>
            <a:ext cx="19812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图片 40966" descr="30986214_3d9fae"/>
          <p:cNvPicPr>
            <a:picLocks noChangeAspect="1"/>
          </p:cNvPicPr>
          <p:nvPr/>
        </p:nvPicPr>
        <p:blipFill>
          <a:blip r:embed="rId3">
            <a:grayscl/>
          </a:blip>
          <a:srcRect l="20792" r="14958" b="20866"/>
          <a:stretch>
            <a:fillRect/>
          </a:stretch>
        </p:blipFill>
        <p:spPr>
          <a:xfrm>
            <a:off x="0" y="2057400"/>
            <a:ext cx="24606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图片 409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438400"/>
            <a:ext cx="1990725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438400" y="6172200"/>
            <a:ext cx="2206625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</a:t>
            </a: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．切纸铡刀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7" name="TextBox 7"/>
          <p:cNvSpPr txBox="1">
            <a:spLocks noChangeArrowheads="1"/>
          </p:cNvSpPr>
          <p:nvPr/>
        </p:nvSpPr>
        <p:spPr bwMode="auto">
          <a:xfrm>
            <a:off x="4953000" y="6172200"/>
            <a:ext cx="1870075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．食品夹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8" name="TextBox 7"/>
          <p:cNvSpPr txBox="1">
            <a:spLocks noChangeArrowheads="1"/>
          </p:cNvSpPr>
          <p:nvPr/>
        </p:nvSpPr>
        <p:spPr bwMode="auto">
          <a:xfrm>
            <a:off x="7086600" y="6172200"/>
            <a:ext cx="1870075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</a:t>
            </a: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．羊角锤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2" name="TextBox 4"/>
          <p:cNvSpPr txBox="1"/>
          <p:nvPr/>
        </p:nvSpPr>
        <p:spPr>
          <a:xfrm>
            <a:off x="3733800" y="1295400"/>
            <a:ext cx="431800" cy="830263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endParaRPr lang="en-US" altLang="zh-CN" sz="4800" b="1" dirty="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zh-CN" altLang="en-US" sz="2800" b="1" kern="1200" cap="none" spc="0" normalizeH="0" baseline="0" noProof="0" dirty="0">
                <a:latin typeface="楷体_GB2312" pitchFamily="49" charset="-122"/>
                <a:ea typeface="楷体_GB2312" pitchFamily="49" charset="-122"/>
                <a:cs typeface="+mn-cs"/>
              </a:rPr>
              <a:t>　　</a:t>
            </a:r>
            <a:r>
              <a:rPr kumimoji="0" lang="en-US" altLang="zh-CN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．如图所示，分别沿力</a:t>
            </a:r>
            <a:r>
              <a:rPr kumimoji="0" lang="en-US" altLang="zh-CN" sz="32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32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32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32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32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32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的方向用力，使杠杆平衡，关于三个力的大小，下列说法正确的是（     ）</a:t>
            </a:r>
            <a:endParaRPr kumimoji="0" lang="zh-CN" altLang="en-US" sz="32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．沿</a:t>
            </a:r>
            <a:r>
              <a:rPr kumimoji="0" lang="en-US" altLang="zh-CN" sz="32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32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方向的力最小    </a:t>
            </a:r>
            <a:r>
              <a:rPr kumimoji="0" lang="en-US" altLang="zh-CN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．沿</a:t>
            </a:r>
            <a:r>
              <a:rPr kumimoji="0" lang="en-US" altLang="zh-CN" sz="32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32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方向的力最小</a:t>
            </a:r>
            <a:endParaRPr kumimoji="0" lang="zh-CN" altLang="en-US" sz="32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．沿</a:t>
            </a:r>
            <a:r>
              <a:rPr kumimoji="0" lang="en-US" altLang="zh-CN" sz="3200" b="1" i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3200" b="1" kern="1200" cap="none" spc="0" normalizeH="0" baseline="-2500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方向的力最小    </a:t>
            </a:r>
            <a:r>
              <a:rPr kumimoji="0" lang="en-US" altLang="zh-CN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．三个力的大小相等</a:t>
            </a:r>
            <a:endParaRPr kumimoji="0" lang="zh-CN" altLang="en-US" sz="3200" b="1" kern="1200" cap="none" spc="0" normalizeH="0" baseline="0" noProof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7" name="TextBox 4"/>
          <p:cNvSpPr txBox="1"/>
          <p:nvPr/>
        </p:nvSpPr>
        <p:spPr>
          <a:xfrm>
            <a:off x="2057400" y="990600"/>
            <a:ext cx="431800" cy="1016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60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endParaRPr lang="en-US" altLang="zh-CN" sz="6000" b="1" dirty="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9700" name="Rectangle 4"/>
          <p:cNvSpPr/>
          <p:nvPr/>
        </p:nvSpPr>
        <p:spPr>
          <a:xfrm>
            <a:off x="8129588" y="4270375"/>
            <a:ext cx="619125" cy="36195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just"/>
            <a:r>
              <a:rPr lang="en-US" altLang="zh-CN" sz="20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3</a:t>
            </a:r>
            <a:endParaRPr lang="en-US" altLang="zh-CN" sz="2000" b="1" dirty="0">
              <a:latin typeface="Arial" panose="020B0604020202020204" pitchFamily="34" charset="0"/>
            </a:endParaRPr>
          </a:p>
        </p:txBody>
      </p:sp>
      <p:grpSp>
        <p:nvGrpSpPr>
          <p:cNvPr id="29701" name="组合 41988"/>
          <p:cNvGrpSpPr/>
          <p:nvPr/>
        </p:nvGrpSpPr>
        <p:grpSpPr>
          <a:xfrm>
            <a:off x="5703888" y="3462338"/>
            <a:ext cx="2838450" cy="1622425"/>
            <a:chOff x="0" y="0"/>
            <a:chExt cx="1788" cy="1022"/>
          </a:xfrm>
        </p:grpSpPr>
        <p:sp>
          <p:nvSpPr>
            <p:cNvPr id="29718" name="Rectangle 6"/>
            <p:cNvSpPr/>
            <p:nvPr/>
          </p:nvSpPr>
          <p:spPr>
            <a:xfrm>
              <a:off x="1117" y="129"/>
              <a:ext cx="243" cy="28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p>
              <a:pPr algn="just"/>
              <a:r>
                <a:rPr lang="en-US" altLang="zh-CN" sz="2000" b="1" i="1" dirty="0">
                  <a:latin typeface="Times New Roman" panose="02020603050405020304" pitchFamily="18" charset="0"/>
                </a:rPr>
                <a:t>F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1</a:t>
              </a:r>
              <a:endParaRPr lang="en-US" altLang="zh-CN"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719" name="组合 41990"/>
            <p:cNvGrpSpPr/>
            <p:nvPr/>
          </p:nvGrpSpPr>
          <p:grpSpPr>
            <a:xfrm rot="5400000">
              <a:off x="-110" y="110"/>
              <a:ext cx="293" cy="72"/>
              <a:chOff x="0" y="0"/>
              <a:chExt cx="2053" cy="211"/>
            </a:xfrm>
          </p:grpSpPr>
          <p:sp>
            <p:nvSpPr>
              <p:cNvPr id="29731" name="Rectangle 8" descr="浅色下对角线"/>
              <p:cNvSpPr/>
              <p:nvPr/>
            </p:nvSpPr>
            <p:spPr>
              <a:xfrm>
                <a:off x="0" y="0"/>
                <a:ext cx="2021" cy="211"/>
              </a:xfrm>
              <a:prstGeom prst="rect">
                <a:avLst/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/>
              <a:p>
                <a:endParaRPr lang="zh-CN" altLang="zh-CN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9732" name="Line 9" descr="浅色下对角线"/>
              <p:cNvSpPr/>
              <p:nvPr/>
            </p:nvSpPr>
            <p:spPr>
              <a:xfrm flipV="1">
                <a:off x="17" y="4"/>
                <a:ext cx="2036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9720" name="AutoShape 10"/>
            <p:cNvSpPr/>
            <p:nvPr/>
          </p:nvSpPr>
          <p:spPr>
            <a:xfrm rot="1742235">
              <a:off x="14" y="419"/>
              <a:ext cx="1271" cy="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zh-CN" dirty="0">
                <a:latin typeface="Comic Sans MS" panose="030F0702030302020204" pitchFamily="66" charset="0"/>
              </a:endParaRPr>
            </a:p>
          </p:txBody>
        </p:sp>
        <p:grpSp>
          <p:nvGrpSpPr>
            <p:cNvPr id="29721" name="组合 41994"/>
            <p:cNvGrpSpPr/>
            <p:nvPr/>
          </p:nvGrpSpPr>
          <p:grpSpPr>
            <a:xfrm>
              <a:off x="41" y="124"/>
              <a:ext cx="97" cy="92"/>
              <a:chOff x="0" y="0"/>
              <a:chExt cx="434" cy="434"/>
            </a:xfrm>
          </p:grpSpPr>
          <p:sp>
            <p:nvSpPr>
              <p:cNvPr id="29729" name="Oval 12"/>
              <p:cNvSpPr/>
              <p:nvPr/>
            </p:nvSpPr>
            <p:spPr>
              <a:xfrm>
                <a:off x="0" y="0"/>
                <a:ext cx="434" cy="434"/>
              </a:xfrm>
              <a:prstGeom prst="ellipse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zh-CN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9730" name="Oval 13"/>
              <p:cNvSpPr/>
              <p:nvPr/>
            </p:nvSpPr>
            <p:spPr>
              <a:xfrm>
                <a:off x="164" y="165"/>
                <a:ext cx="104" cy="104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zh-CN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9722" name="Line 14"/>
            <p:cNvSpPr/>
            <p:nvPr/>
          </p:nvSpPr>
          <p:spPr>
            <a:xfrm>
              <a:off x="1218" y="739"/>
              <a:ext cx="36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29723" name="Line 15"/>
            <p:cNvSpPr/>
            <p:nvPr/>
          </p:nvSpPr>
          <p:spPr>
            <a:xfrm flipV="1">
              <a:off x="1208" y="342"/>
              <a:ext cx="0" cy="3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29724" name="Line 16"/>
            <p:cNvSpPr/>
            <p:nvPr/>
          </p:nvSpPr>
          <p:spPr>
            <a:xfrm flipV="1">
              <a:off x="1208" y="376"/>
              <a:ext cx="239" cy="36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29725" name="Rectangle 17"/>
            <p:cNvSpPr/>
            <p:nvPr/>
          </p:nvSpPr>
          <p:spPr>
            <a:xfrm>
              <a:off x="1492" y="192"/>
              <a:ext cx="296" cy="2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p>
              <a:pPr algn="just"/>
              <a:r>
                <a:rPr lang="en-US" altLang="zh-CN" sz="2000" b="1" i="1" dirty="0">
                  <a:latin typeface="Times New Roman" panose="02020603050405020304" pitchFamily="18" charset="0"/>
                </a:rPr>
                <a:t>F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2</a:t>
              </a:r>
              <a:endParaRPr lang="en-US" altLang="zh-CN"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726" name="组合 42001"/>
            <p:cNvGrpSpPr/>
            <p:nvPr/>
          </p:nvGrpSpPr>
          <p:grpSpPr>
            <a:xfrm>
              <a:off x="425" y="452"/>
              <a:ext cx="223" cy="570"/>
              <a:chOff x="0" y="0"/>
              <a:chExt cx="300" cy="810"/>
            </a:xfrm>
          </p:grpSpPr>
          <p:sp>
            <p:nvSpPr>
              <p:cNvPr id="29727" name="Line 19"/>
              <p:cNvSpPr/>
              <p:nvPr/>
            </p:nvSpPr>
            <p:spPr>
              <a:xfrm>
                <a:off x="148" y="0"/>
                <a:ext cx="0" cy="63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28" name="Rectangle 20"/>
              <p:cNvSpPr/>
              <p:nvPr/>
            </p:nvSpPr>
            <p:spPr>
              <a:xfrm>
                <a:off x="0" y="570"/>
                <a:ext cx="300" cy="24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zh-CN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2005" name="Line 21"/>
          <p:cNvSpPr/>
          <p:nvPr/>
        </p:nvSpPr>
        <p:spPr>
          <a:xfrm flipV="1">
            <a:off x="7623175" y="3140075"/>
            <a:ext cx="0" cy="935038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2006" name="Line 22"/>
          <p:cNvSpPr/>
          <p:nvPr/>
        </p:nvSpPr>
        <p:spPr>
          <a:xfrm flipH="1">
            <a:off x="7359650" y="4579938"/>
            <a:ext cx="288925" cy="431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2007" name="Line 23"/>
          <p:cNvSpPr/>
          <p:nvPr/>
        </p:nvSpPr>
        <p:spPr>
          <a:xfrm flipH="1">
            <a:off x="5508625" y="4638675"/>
            <a:ext cx="20891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2008" name="Line 24"/>
          <p:cNvSpPr/>
          <p:nvPr/>
        </p:nvSpPr>
        <p:spPr>
          <a:xfrm>
            <a:off x="5797550" y="3716338"/>
            <a:ext cx="18002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2009" name="Line 25"/>
          <p:cNvSpPr/>
          <p:nvPr/>
        </p:nvSpPr>
        <p:spPr>
          <a:xfrm>
            <a:off x="5797550" y="3716338"/>
            <a:ext cx="1800225" cy="1008062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2010" name="Line 26"/>
          <p:cNvSpPr/>
          <p:nvPr/>
        </p:nvSpPr>
        <p:spPr>
          <a:xfrm>
            <a:off x="5797550" y="3716338"/>
            <a:ext cx="0" cy="935037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708" name="Text Box 27"/>
          <p:cNvSpPr txBox="1"/>
          <p:nvPr/>
        </p:nvSpPr>
        <p:spPr>
          <a:xfrm>
            <a:off x="5475288" y="3487738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 dirty="0">
                <a:latin typeface="Arial" panose="020B0604020202020204" pitchFamily="34" charset="0"/>
              </a:rPr>
              <a:t>O</a:t>
            </a:r>
            <a:endParaRPr lang="en-US" altLang="zh-CN" sz="2000" b="1" dirty="0">
              <a:latin typeface="Arial" panose="020B0604020202020204" pitchFamily="34" charset="0"/>
            </a:endParaRPr>
          </a:p>
        </p:txBody>
      </p:sp>
      <p:grpSp>
        <p:nvGrpSpPr>
          <p:cNvPr id="6" name="组合 42011"/>
          <p:cNvGrpSpPr/>
          <p:nvPr/>
        </p:nvGrpSpPr>
        <p:grpSpPr>
          <a:xfrm>
            <a:off x="5797550" y="3208338"/>
            <a:ext cx="1800225" cy="434975"/>
            <a:chOff x="0" y="0"/>
            <a:chExt cx="1134" cy="274"/>
          </a:xfrm>
        </p:grpSpPr>
        <p:sp>
          <p:nvSpPr>
            <p:cNvPr id="29716" name="AutoShape 29"/>
            <p:cNvSpPr/>
            <p:nvPr/>
          </p:nvSpPr>
          <p:spPr>
            <a:xfrm rot="5400000">
              <a:off x="542" y="-315"/>
              <a:ext cx="45" cy="1134"/>
            </a:xfrm>
            <a:prstGeom prst="leftBrace">
              <a:avLst>
                <a:gd name="adj1" fmla="val 21000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zh-CN" dirty="0">
                <a:latin typeface="Comic Sans MS" panose="030F0702030302020204" pitchFamily="66" charset="0"/>
              </a:endParaRPr>
            </a:p>
          </p:txBody>
        </p:sp>
        <p:sp>
          <p:nvSpPr>
            <p:cNvPr id="29717" name="Text Box 30"/>
            <p:cNvSpPr txBox="1"/>
            <p:nvPr/>
          </p:nvSpPr>
          <p:spPr>
            <a:xfrm>
              <a:off x="453" y="0"/>
              <a:ext cx="2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i="1" dirty="0">
                  <a:latin typeface="宋体" panose="02010600030101010101" pitchFamily="2" charset="-122"/>
                </a:rPr>
                <a:t>L</a:t>
              </a:r>
              <a:r>
                <a:rPr lang="en-US" altLang="zh-CN" sz="2000" b="1" baseline="-25000" dirty="0">
                  <a:latin typeface="宋体" panose="02010600030101010101" pitchFamily="2" charset="-122"/>
                </a:rPr>
                <a:t>1</a:t>
              </a:r>
              <a:endParaRPr lang="en-US" altLang="zh-CN" sz="20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7" name="组合 42014"/>
          <p:cNvGrpSpPr/>
          <p:nvPr/>
        </p:nvGrpSpPr>
        <p:grpSpPr>
          <a:xfrm>
            <a:off x="5340350" y="3762375"/>
            <a:ext cx="395288" cy="863600"/>
            <a:chOff x="0" y="0"/>
            <a:chExt cx="249" cy="544"/>
          </a:xfrm>
        </p:grpSpPr>
        <p:sp>
          <p:nvSpPr>
            <p:cNvPr id="29714" name="AutoShape 32"/>
            <p:cNvSpPr/>
            <p:nvPr/>
          </p:nvSpPr>
          <p:spPr>
            <a:xfrm>
              <a:off x="197" y="0"/>
              <a:ext cx="45" cy="544"/>
            </a:xfrm>
            <a:prstGeom prst="leftBrace">
              <a:avLst>
                <a:gd name="adj1" fmla="val 100684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dirty="0">
                <a:latin typeface="Comic Sans MS" panose="030F0702030302020204" pitchFamily="66" charset="0"/>
              </a:endParaRPr>
            </a:p>
          </p:txBody>
        </p:sp>
        <p:sp>
          <p:nvSpPr>
            <p:cNvPr id="29715" name="Text Box 33"/>
            <p:cNvSpPr txBox="1"/>
            <p:nvPr/>
          </p:nvSpPr>
          <p:spPr>
            <a:xfrm>
              <a:off x="0" y="136"/>
              <a:ext cx="2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i="1" dirty="0">
                  <a:latin typeface="宋体" panose="02010600030101010101" pitchFamily="2" charset="-122"/>
                </a:rPr>
                <a:t>L</a:t>
              </a:r>
              <a:r>
                <a:rPr lang="en-US" altLang="zh-CN" sz="2000" b="1" baseline="-25000" dirty="0">
                  <a:latin typeface="宋体" panose="02010600030101010101" pitchFamily="2" charset="-122"/>
                </a:rPr>
                <a:t>3</a:t>
              </a:r>
              <a:endParaRPr lang="en-US" altLang="zh-CN" sz="20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8" name="组合 42017"/>
          <p:cNvGrpSpPr/>
          <p:nvPr/>
        </p:nvGrpSpPr>
        <p:grpSpPr>
          <a:xfrm>
            <a:off x="5680075" y="4219575"/>
            <a:ext cx="1944688" cy="396875"/>
            <a:chOff x="0" y="0"/>
            <a:chExt cx="1225" cy="250"/>
          </a:xfrm>
        </p:grpSpPr>
        <p:sp>
          <p:nvSpPr>
            <p:cNvPr id="29712" name="AutoShape 35"/>
            <p:cNvSpPr/>
            <p:nvPr/>
          </p:nvSpPr>
          <p:spPr>
            <a:xfrm rot="-3598527" flipV="1">
              <a:off x="590" y="-561"/>
              <a:ext cx="45" cy="1225"/>
            </a:xfrm>
            <a:prstGeom prst="leftBrace">
              <a:avLst>
                <a:gd name="adj1" fmla="val 226725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zh-CN" dirty="0">
                <a:latin typeface="Comic Sans MS" panose="030F0702030302020204" pitchFamily="66" charset="0"/>
              </a:endParaRPr>
            </a:p>
          </p:txBody>
        </p:sp>
        <p:sp>
          <p:nvSpPr>
            <p:cNvPr id="29713" name="Text Box 36"/>
            <p:cNvSpPr txBox="1"/>
            <p:nvPr/>
          </p:nvSpPr>
          <p:spPr>
            <a:xfrm>
              <a:off x="482" y="0"/>
              <a:ext cx="2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i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L</a:t>
              </a:r>
              <a:r>
                <a:rPr lang="en-US" altLang="zh-CN" sz="2000" b="1" baseline="-25000" dirty="0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0" y="0"/>
            <a:ext cx="9144000" cy="47466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．小阳同学在做“探究杠杆平衡条件”的实验时，他把杠杆挂在支架上，发现左端向下倾斜。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）若使杠杆在</a:t>
            </a:r>
            <a:r>
              <a:rPr lang="zh-CN" altLang="en-US" sz="2800" b="1" u="sng" dirty="0">
                <a:solidFill>
                  <a:schemeClr val="bg1"/>
                </a:solidFill>
                <a:latin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位置平衡，需把平衡螺母向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u="sng" dirty="0">
                <a:solidFill>
                  <a:schemeClr val="bg1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端调节。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）如果在杠杆的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处挂三个相同的钩码，则在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处要挂</a:t>
            </a:r>
            <a:endParaRPr lang="en-US" altLang="zh-CN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u="sng" dirty="0">
                <a:solidFill>
                  <a:schemeClr val="bg1"/>
                </a:solidFill>
                <a:latin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个同样的钩码，杠杆才能重新位置平衡。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）若在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处挂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的钩码，用弹簧测力计作用在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点，要使杠杆在水平位置平衡，最小拉力的方向应该</a:t>
            </a:r>
            <a:r>
              <a:rPr lang="en-US" altLang="zh-CN" sz="2800" b="1" u="sng" dirty="0">
                <a:solidFill>
                  <a:schemeClr val="bg1"/>
                </a:solidFill>
                <a:latin typeface="宋体" panose="02010600030101010101" pitchFamily="2" charset="-122"/>
              </a:rPr>
              <a:t>        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，此时弹簧测力计的示数为</a:t>
            </a:r>
            <a:r>
              <a:rPr lang="zh-CN" altLang="en-US" sz="2800" b="1" u="sng" dirty="0">
                <a:solidFill>
                  <a:schemeClr val="bg1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43011" name="TextBox 4"/>
          <p:cNvSpPr txBox="1"/>
          <p:nvPr/>
        </p:nvSpPr>
        <p:spPr>
          <a:xfrm>
            <a:off x="2895600" y="1066800"/>
            <a:ext cx="1219200" cy="5842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</a:rPr>
              <a:t>水平</a:t>
            </a:r>
            <a:endParaRPr lang="zh-CN" altLang="en-US" sz="3200" b="1" dirty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sp>
        <p:nvSpPr>
          <p:cNvPr id="43012" name="TextBox 5"/>
          <p:cNvSpPr txBox="1"/>
          <p:nvPr/>
        </p:nvSpPr>
        <p:spPr>
          <a:xfrm>
            <a:off x="304800" y="1524000"/>
            <a:ext cx="596900" cy="5842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右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3" name="TextBox 6"/>
          <p:cNvSpPr txBox="1"/>
          <p:nvPr/>
        </p:nvSpPr>
        <p:spPr>
          <a:xfrm>
            <a:off x="685800" y="2667000"/>
            <a:ext cx="511175" cy="5842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26" name="组合 43013"/>
          <p:cNvGrpSpPr/>
          <p:nvPr/>
        </p:nvGrpSpPr>
        <p:grpSpPr>
          <a:xfrm>
            <a:off x="1727200" y="5295900"/>
            <a:ext cx="4967288" cy="1301750"/>
            <a:chOff x="0" y="0"/>
            <a:chExt cx="3129" cy="820"/>
          </a:xfrm>
        </p:grpSpPr>
        <p:sp>
          <p:nvSpPr>
            <p:cNvPr id="30729" name="Rectangle 17"/>
            <p:cNvSpPr/>
            <p:nvPr/>
          </p:nvSpPr>
          <p:spPr>
            <a:xfrm>
              <a:off x="313" y="384"/>
              <a:ext cx="2503" cy="15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0730" name="Line 19"/>
            <p:cNvSpPr/>
            <p:nvPr/>
          </p:nvSpPr>
          <p:spPr>
            <a:xfrm>
              <a:off x="730" y="384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1" name="Line 21"/>
            <p:cNvSpPr/>
            <p:nvPr/>
          </p:nvSpPr>
          <p:spPr>
            <a:xfrm>
              <a:off x="1146" y="384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2" name="Line 23"/>
            <p:cNvSpPr/>
            <p:nvPr/>
          </p:nvSpPr>
          <p:spPr>
            <a:xfrm>
              <a:off x="1562" y="384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3" name="Line 25"/>
            <p:cNvSpPr/>
            <p:nvPr/>
          </p:nvSpPr>
          <p:spPr>
            <a:xfrm>
              <a:off x="1978" y="384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4" name="Line 27"/>
            <p:cNvSpPr/>
            <p:nvPr/>
          </p:nvSpPr>
          <p:spPr>
            <a:xfrm>
              <a:off x="2394" y="384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5" name="Line 30"/>
            <p:cNvSpPr/>
            <p:nvPr/>
          </p:nvSpPr>
          <p:spPr>
            <a:xfrm flipV="1">
              <a:off x="1557" y="0"/>
              <a:ext cx="0" cy="46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6" name="Line 31"/>
            <p:cNvSpPr/>
            <p:nvPr/>
          </p:nvSpPr>
          <p:spPr>
            <a:xfrm>
              <a:off x="1233" y="0"/>
              <a:ext cx="679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7" name="Line 32"/>
            <p:cNvSpPr/>
            <p:nvPr/>
          </p:nvSpPr>
          <p:spPr>
            <a:xfrm flipH="1">
              <a:off x="0" y="462"/>
              <a:ext cx="31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8" name="Line 33"/>
            <p:cNvSpPr/>
            <p:nvPr/>
          </p:nvSpPr>
          <p:spPr>
            <a:xfrm flipH="1">
              <a:off x="2816" y="462"/>
              <a:ext cx="31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9" name="Rectangle 34"/>
            <p:cNvSpPr/>
            <p:nvPr/>
          </p:nvSpPr>
          <p:spPr>
            <a:xfrm>
              <a:off x="105" y="335"/>
              <a:ext cx="52" cy="23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0740" name="Rectangle 35"/>
            <p:cNvSpPr/>
            <p:nvPr/>
          </p:nvSpPr>
          <p:spPr>
            <a:xfrm>
              <a:off x="2973" y="335"/>
              <a:ext cx="53" cy="23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0741" name="Text Box 36"/>
            <p:cNvSpPr txBox="1"/>
            <p:nvPr/>
          </p:nvSpPr>
          <p:spPr>
            <a:xfrm>
              <a:off x="1460" y="493"/>
              <a:ext cx="2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i="1" dirty="0">
                  <a:latin typeface="Times New Roman" panose="02020603050405020304" pitchFamily="18" charset="0"/>
                </a:rPr>
                <a:t>O</a:t>
              </a:r>
              <a:endParaRPr lang="en-US" altLang="zh-CN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2" name="Text Box 37"/>
            <p:cNvSpPr txBox="1"/>
            <p:nvPr/>
          </p:nvSpPr>
          <p:spPr>
            <a:xfrm>
              <a:off x="626" y="164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i="1" dirty="0">
                  <a:latin typeface="Times New Roman" panose="02020603050405020304" pitchFamily="18" charset="0"/>
                </a:rPr>
                <a:t>A</a:t>
              </a:r>
              <a:endParaRPr lang="en-US" altLang="zh-CN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3" name="Text Box 38"/>
            <p:cNvSpPr txBox="1"/>
            <p:nvPr/>
          </p:nvSpPr>
          <p:spPr>
            <a:xfrm>
              <a:off x="1870" y="164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i="1" dirty="0">
                  <a:latin typeface="Times New Roman" panose="02020603050405020304" pitchFamily="18" charset="0"/>
                </a:rPr>
                <a:t>C</a:t>
              </a:r>
              <a:endParaRPr lang="en-US" altLang="zh-CN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4" name="Text Box 39"/>
            <p:cNvSpPr txBox="1"/>
            <p:nvPr/>
          </p:nvSpPr>
          <p:spPr>
            <a:xfrm>
              <a:off x="2704" y="178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i="1" dirty="0">
                  <a:latin typeface="Times New Roman" panose="02020603050405020304" pitchFamily="18" charset="0"/>
                </a:rPr>
                <a:t>B</a:t>
              </a:r>
              <a:endParaRPr lang="en-US" altLang="zh-CN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3031" name="TextBox 6"/>
          <p:cNvSpPr txBox="1"/>
          <p:nvPr/>
        </p:nvSpPr>
        <p:spPr>
          <a:xfrm>
            <a:off x="7620000" y="3657600"/>
            <a:ext cx="1524000" cy="95408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竖直向上</a:t>
            </a:r>
            <a:endParaRPr lang="zh-CN" altLang="en-US" sz="2800" b="1" dirty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sp>
        <p:nvSpPr>
          <p:cNvPr id="43032" name="TextBox 6"/>
          <p:cNvSpPr txBox="1"/>
          <p:nvPr/>
        </p:nvSpPr>
        <p:spPr>
          <a:xfrm>
            <a:off x="4191000" y="4191000"/>
            <a:ext cx="1066800" cy="5842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 N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 animBg="1"/>
      <p:bldP spid="43013" grpId="0" animBg="1"/>
      <p:bldP spid="43031" grpId="0" animBg="1"/>
      <p:bldP spid="430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1" name="矩形 13315"/>
          <p:cNvSpPr>
            <a:spLocks noChangeArrowheads="1"/>
          </p:cNvSpPr>
          <p:nvPr/>
        </p:nvSpPr>
        <p:spPr bwMode="auto">
          <a:xfrm>
            <a:off x="2514600" y="3810000"/>
            <a:ext cx="2178050" cy="5238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捣谷的舂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2" name="矩形 13316"/>
          <p:cNvSpPr>
            <a:spLocks noChangeArrowheads="1"/>
          </p:cNvSpPr>
          <p:nvPr/>
        </p:nvSpPr>
        <p:spPr bwMode="auto">
          <a:xfrm>
            <a:off x="5715000" y="3733800"/>
            <a:ext cx="2079625" cy="5238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汲水的桔槔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0" name="组合 13317"/>
          <p:cNvGrpSpPr/>
          <p:nvPr/>
        </p:nvGrpSpPr>
        <p:grpSpPr>
          <a:xfrm>
            <a:off x="1219200" y="4419600"/>
            <a:ext cx="7620000" cy="2254250"/>
            <a:chOff x="0" y="0"/>
            <a:chExt cx="3072" cy="2404"/>
          </a:xfrm>
        </p:grpSpPr>
        <p:pic>
          <p:nvPicPr>
            <p:cNvPr id="1033" name="图片 13318" descr="修建金字塔"/>
            <p:cNvPicPr>
              <a:picLocks noChangeAspect="1"/>
            </p:cNvPicPr>
            <p:nvPr/>
          </p:nvPicPr>
          <p:blipFill>
            <a:blip r:embed="rId1">
              <a:lum contrast="6000"/>
            </a:blip>
            <a:stretch>
              <a:fillRect/>
            </a:stretch>
          </p:blipFill>
          <p:spPr>
            <a:xfrm>
              <a:off x="0" y="0"/>
              <a:ext cx="3072" cy="2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34" name="椭圆 13319"/>
            <p:cNvSpPr/>
            <p:nvPr/>
          </p:nvSpPr>
          <p:spPr>
            <a:xfrm>
              <a:off x="192" y="672"/>
              <a:ext cx="480" cy="48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5" name="椭圆 13320"/>
            <p:cNvSpPr/>
            <p:nvPr/>
          </p:nvSpPr>
          <p:spPr>
            <a:xfrm>
              <a:off x="144" y="1776"/>
              <a:ext cx="480" cy="48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6" name="椭圆 13321"/>
            <p:cNvSpPr/>
            <p:nvPr/>
          </p:nvSpPr>
          <p:spPr>
            <a:xfrm>
              <a:off x="1584" y="480"/>
              <a:ext cx="480" cy="48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298" name="文本框 13322"/>
          <p:cNvSpPr txBox="1">
            <a:spLocks noChangeArrowheads="1"/>
          </p:cNvSpPr>
          <p:nvPr/>
        </p:nvSpPr>
        <p:spPr bwMode="auto">
          <a:xfrm>
            <a:off x="0" y="4419600"/>
            <a:ext cx="1066800" cy="22463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古埃及金字塔的建设</a:t>
            </a:r>
            <a:endParaRPr kumimoji="0" lang="zh-CN" altLang="en-US" sz="28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9" name="文本框 13323"/>
          <p:cNvSpPr txBox="1">
            <a:spLocks noChangeArrowheads="1"/>
          </p:cNvSpPr>
          <p:nvPr/>
        </p:nvSpPr>
        <p:spPr bwMode="auto">
          <a:xfrm>
            <a:off x="3276600" y="76200"/>
            <a:ext cx="3105150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我国古代的杠杆</a:t>
            </a:r>
            <a:endParaRPr kumimoji="0" lang="zh-CN" altLang="en-US" sz="28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5010150" imgH="3276600"/>
        </mc:Choice>
        <mc:Fallback>
          <p:control name="ShockwaveFlash1" r:id="rId2" imgW="5010150" imgH="3276600">
            <p:pic>
              <p:nvPicPr>
                <p:cNvPr id="0" name="ShockwaveFlash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533400"/>
                  <a:ext cx="5010150" cy="3276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ShockwaveFlash2" r:id="rId4" imgW="4495800" imgH="3200400"/>
        </mc:Choice>
        <mc:Fallback>
          <p:control name="ShockwaveFlash2" r:id="rId4" imgW="4495800" imgH="3200400">
            <p:pic>
              <p:nvPicPr>
                <p:cNvPr id="0" name="ShockwaveFlash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48200" y="533400"/>
                  <a:ext cx="4495800" cy="32004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72" name="矩形 15371"/>
          <p:cNvSpPr>
            <a:spLocks noChangeArrowheads="1"/>
          </p:cNvSpPr>
          <p:nvPr/>
        </p:nvSpPr>
        <p:spPr bwMode="auto">
          <a:xfrm>
            <a:off x="167005" y="4801235"/>
            <a:ext cx="5806440" cy="178943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硬棒可以是直的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也可以是弯曲的。（即杠杆可以是各种各样的形状）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1" imgW="1981200" imgH="1600200"/>
        </mc:Choice>
        <mc:Fallback>
          <p:control name="ShockwaveFlash1" r:id="rId1" imgW="1981200" imgH="1600200">
            <p:pic>
              <p:nvPicPr>
                <p:cNvPr id="0" name="ShockwaveFlash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9600" y="1600200"/>
                  <a:ext cx="1981200" cy="16002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ShockwaveFlash2" r:id="rId3" imgW="2743200" imgH="1905000"/>
        </mc:Choice>
        <mc:Fallback>
          <p:control name="ShockwaveFlash2" r:id="rId3" imgW="2743200" imgH="1905000">
            <p:pic>
              <p:nvPicPr>
                <p:cNvPr id="0" name="ShockwaveFlash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8200" y="1600200"/>
                  <a:ext cx="2743200" cy="1905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ShockwaveFlash3" r:id="rId5" imgW="1981200" imgH="1600200"/>
        </mc:Choice>
        <mc:Fallback>
          <p:control name="ShockwaveFlash3" r:id="rId5" imgW="1981200" imgH="1600200">
            <p:pic>
              <p:nvPicPr>
                <p:cNvPr id="0" name="ShockwaveFlash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9400" y="1752600"/>
                  <a:ext cx="1981200" cy="16002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ShockwaveFlash4" r:id="rId7" imgW="2590800" imgH="1600200"/>
        </mc:Choice>
        <mc:Fallback>
          <p:control name="ShockwaveFlash4" r:id="rId7" imgW="2590800" imgH="1600200">
            <p:pic>
              <p:nvPicPr>
                <p:cNvPr id="0" name="ShockwaveFlash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6000" y="3352800"/>
                  <a:ext cx="2590800" cy="16002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>
            <a:spLocks noChangeArrowheads="1"/>
          </p:cNvSpPr>
          <p:nvPr/>
        </p:nvSpPr>
        <p:spPr bwMode="auto">
          <a:xfrm>
            <a:off x="0" y="1676400"/>
            <a:ext cx="9144000" cy="230822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一根硬棒，</a:t>
            </a:r>
            <a:r>
              <a:rPr kumimoji="0" lang="zh-CN" altLang="en-US" sz="4800" b="1" u="sng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在力的作用下</a:t>
            </a: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能绕着</a:t>
            </a:r>
            <a:r>
              <a:rPr kumimoji="0" lang="zh-CN" altLang="en-US" sz="4800" b="1" u="sng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固定点O</a:t>
            </a: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转动，这根</a:t>
            </a:r>
            <a:r>
              <a:rPr kumimoji="0" lang="zh-CN" altLang="en-US" sz="4800" b="1" u="sng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硬棒</a:t>
            </a:r>
            <a:r>
              <a:rPr kumimoji="0" lang="zh-CN" altLang="en-US" sz="48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就是杠杆（lever）。</a:t>
            </a:r>
            <a:endParaRPr kumimoji="0" lang="zh-CN" altLang="en-US" sz="4800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6386"/>
          <p:cNvGrpSpPr/>
          <p:nvPr/>
        </p:nvGrpSpPr>
        <p:grpSpPr>
          <a:xfrm>
            <a:off x="0" y="0"/>
            <a:ext cx="9144000" cy="914400"/>
            <a:chOff x="-141" y="0"/>
            <a:chExt cx="4240" cy="576"/>
          </a:xfrm>
        </p:grpSpPr>
        <p:sp>
          <p:nvSpPr>
            <p:cNvPr id="9222" name="矩形 16387"/>
            <p:cNvSpPr/>
            <p:nvPr/>
          </p:nvSpPr>
          <p:spPr>
            <a:xfrm>
              <a:off x="0" y="144"/>
              <a:ext cx="2064" cy="37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274B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389" name="文本框 16388"/>
            <p:cNvSpPr txBox="1"/>
            <p:nvPr/>
          </p:nvSpPr>
          <p:spPr>
            <a:xfrm>
              <a:off x="-141" y="0"/>
              <a:ext cx="4240" cy="576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defRPr/>
              </a:pPr>
              <a:r>
                <a:rPr kumimoji="0" lang="zh-CN" altLang="en-US" sz="5400" b="1" kern="1200" cap="none" spc="0" normalizeH="0" baseline="0" noProof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  <a:cs typeface="+mn-cs"/>
                </a:rPr>
                <a:t>一、杠杆</a:t>
              </a:r>
              <a:endParaRPr kumimoji="0" lang="zh-CN" altLang="en-US" sz="5400" b="1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16390" name="矩形 16389"/>
          <p:cNvSpPr>
            <a:spLocks noChangeArrowheads="1"/>
          </p:cNvSpPr>
          <p:nvPr/>
        </p:nvSpPr>
        <p:spPr bwMode="auto">
          <a:xfrm>
            <a:off x="0" y="838200"/>
            <a:ext cx="9144000" cy="82994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定义：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9221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62400"/>
            <a:ext cx="9144000" cy="2757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76200"/>
            <a:ext cx="4191000" cy="52197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影响杠杆作用效果的因素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17412" name="Rectangle 43"/>
          <p:cNvSpPr/>
          <p:nvPr/>
        </p:nvSpPr>
        <p:spPr>
          <a:xfrm>
            <a:off x="6053138" y="17526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lang="zh-CN" altLang="en-US" sz="28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3" name="Text Box 29"/>
          <p:cNvSpPr txBox="1">
            <a:spLocks noChangeArrowheads="1"/>
          </p:cNvSpPr>
          <p:nvPr/>
        </p:nvSpPr>
        <p:spPr bwMode="auto">
          <a:xfrm>
            <a:off x="4495800" y="0"/>
            <a:ext cx="4648200" cy="58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20000"/>
              </a:spcBef>
              <a:buClrTx/>
              <a:buSz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2、【杠杆的五要素】</a:t>
            </a:r>
            <a:endParaRPr kumimoji="0" lang="zh-CN" altLang="en-US" sz="3200" b="1" kern="1200" cap="none" spc="0" normalizeH="0" baseline="0" noProof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752600"/>
            <a:ext cx="4905375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Line 4"/>
          <p:cNvSpPr/>
          <p:nvPr/>
        </p:nvSpPr>
        <p:spPr>
          <a:xfrm rot="-136311">
            <a:off x="3840163" y="3252788"/>
            <a:ext cx="1036637" cy="4445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7416" name="Line 3"/>
          <p:cNvSpPr/>
          <p:nvPr/>
        </p:nvSpPr>
        <p:spPr>
          <a:xfrm rot="-165689" flipH="1">
            <a:off x="4862513" y="3760788"/>
            <a:ext cx="17462" cy="73342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17" name="Line 4"/>
          <p:cNvSpPr/>
          <p:nvPr/>
        </p:nvSpPr>
        <p:spPr>
          <a:xfrm rot="-136312" flipH="1">
            <a:off x="4829175" y="1905000"/>
            <a:ext cx="42863" cy="1903413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7418" name="Line 5"/>
          <p:cNvSpPr/>
          <p:nvPr/>
        </p:nvSpPr>
        <p:spPr>
          <a:xfrm>
            <a:off x="1524000" y="3276600"/>
            <a:ext cx="2286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2" name="组合 17418"/>
          <p:cNvGrpSpPr/>
          <p:nvPr/>
        </p:nvGrpSpPr>
        <p:grpSpPr>
          <a:xfrm>
            <a:off x="1524000" y="2309813"/>
            <a:ext cx="2286000" cy="919162"/>
            <a:chOff x="0" y="0"/>
            <a:chExt cx="2286000" cy="919162"/>
          </a:xfrm>
        </p:grpSpPr>
        <p:sp>
          <p:nvSpPr>
            <p:cNvPr id="10271" name="AutoShape 7"/>
            <p:cNvSpPr/>
            <p:nvPr/>
          </p:nvSpPr>
          <p:spPr>
            <a:xfrm rot="5400000" flipV="1">
              <a:off x="1028700" y="-338138"/>
              <a:ext cx="228600" cy="2286000"/>
            </a:xfrm>
            <a:prstGeom prst="leftBrace">
              <a:avLst>
                <a:gd name="adj1" fmla="val 76898"/>
                <a:gd name="adj2" fmla="val 51269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72" name="Text Box 8"/>
            <p:cNvSpPr txBox="1"/>
            <p:nvPr/>
          </p:nvSpPr>
          <p:spPr>
            <a:xfrm>
              <a:off x="990600" y="0"/>
              <a:ext cx="9144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40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4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422" name="Line 3"/>
          <p:cNvSpPr/>
          <p:nvPr/>
        </p:nvSpPr>
        <p:spPr>
          <a:xfrm rot="-165689" flipH="1">
            <a:off x="1397000" y="2133600"/>
            <a:ext cx="50800" cy="12096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3" name="组合 17422"/>
          <p:cNvGrpSpPr/>
          <p:nvPr/>
        </p:nvGrpSpPr>
        <p:grpSpPr>
          <a:xfrm>
            <a:off x="3824288" y="2286000"/>
            <a:ext cx="1204912" cy="938213"/>
            <a:chOff x="0" y="0"/>
            <a:chExt cx="1204912" cy="938213"/>
          </a:xfrm>
        </p:grpSpPr>
        <p:sp>
          <p:nvSpPr>
            <p:cNvPr id="10269" name="AutoShape 7"/>
            <p:cNvSpPr/>
            <p:nvPr/>
          </p:nvSpPr>
          <p:spPr>
            <a:xfrm rot="5400000" flipV="1">
              <a:off x="381000" y="328613"/>
              <a:ext cx="228600" cy="990600"/>
            </a:xfrm>
            <a:prstGeom prst="leftBrace">
              <a:avLst>
                <a:gd name="adj1" fmla="val 76896"/>
                <a:gd name="adj2" fmla="val 51269"/>
              </a:avLst>
            </a:prstGeom>
            <a:noFill/>
            <a:ln w="571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70" name="Text Box 8"/>
            <p:cNvSpPr txBox="1"/>
            <p:nvPr/>
          </p:nvSpPr>
          <p:spPr>
            <a:xfrm>
              <a:off x="290512" y="0"/>
              <a:ext cx="9144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4000" b="1" i="1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i="1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426" name="Text Box 8"/>
          <p:cNvSpPr txBox="1"/>
          <p:nvPr/>
        </p:nvSpPr>
        <p:spPr>
          <a:xfrm>
            <a:off x="3595688" y="2638425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sz="3200" b="1" i="1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组合 17426"/>
          <p:cNvGrpSpPr/>
          <p:nvPr/>
        </p:nvGrpSpPr>
        <p:grpSpPr>
          <a:xfrm rot="5400000" flipH="1">
            <a:off x="1524000" y="3048000"/>
            <a:ext cx="228600" cy="228600"/>
            <a:chOff x="0" y="0"/>
            <a:chExt cx="381000" cy="381000"/>
          </a:xfrm>
        </p:grpSpPr>
        <p:cxnSp>
          <p:nvCxnSpPr>
            <p:cNvPr id="10267" name="直接连接符 37"/>
            <p:cNvCxnSpPr/>
            <p:nvPr/>
          </p:nvCxnSpPr>
          <p:spPr>
            <a:xfrm>
              <a:off x="0" y="15875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</p:cxnSp>
        <p:cxnSp>
          <p:nvCxnSpPr>
            <p:cNvPr id="10268" name="直接连接符 38"/>
            <p:cNvCxnSpPr/>
            <p:nvPr/>
          </p:nvCxnSpPr>
          <p:spPr>
            <a:xfrm rot="5400000">
              <a:off x="174625" y="190500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</p:cxnSp>
      </p:grpSp>
      <p:grpSp>
        <p:nvGrpSpPr>
          <p:cNvPr id="5" name="组合 17429"/>
          <p:cNvGrpSpPr/>
          <p:nvPr/>
        </p:nvGrpSpPr>
        <p:grpSpPr>
          <a:xfrm rot="5400000" flipH="1" flipV="1">
            <a:off x="4614863" y="3048000"/>
            <a:ext cx="228600" cy="228600"/>
            <a:chOff x="0" y="0"/>
            <a:chExt cx="381000" cy="381000"/>
          </a:xfrm>
        </p:grpSpPr>
        <p:cxnSp>
          <p:nvCxnSpPr>
            <p:cNvPr id="10265" name="直接连接符 40"/>
            <p:cNvCxnSpPr/>
            <p:nvPr/>
          </p:nvCxnSpPr>
          <p:spPr>
            <a:xfrm>
              <a:off x="0" y="15875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</p:cxnSp>
        <p:cxnSp>
          <p:nvCxnSpPr>
            <p:cNvPr id="10266" name="直接连接符 41"/>
            <p:cNvCxnSpPr/>
            <p:nvPr/>
          </p:nvCxnSpPr>
          <p:spPr>
            <a:xfrm rot="5400000">
              <a:off x="174625" y="190500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</p:cxnSp>
      </p:grpSp>
      <p:sp>
        <p:nvSpPr>
          <p:cNvPr id="17433" name="Text Box 8"/>
          <p:cNvSpPr txBox="1"/>
          <p:nvPr/>
        </p:nvSpPr>
        <p:spPr>
          <a:xfrm>
            <a:off x="990600" y="31242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3200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4" name="Text Box 8"/>
          <p:cNvSpPr txBox="1"/>
          <p:nvPr/>
        </p:nvSpPr>
        <p:spPr>
          <a:xfrm>
            <a:off x="4191000" y="38100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="1" i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3200" b="1" i="1" baseline="-250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5" name="椭圆 44"/>
          <p:cNvSpPr/>
          <p:nvPr/>
        </p:nvSpPr>
        <p:spPr>
          <a:xfrm>
            <a:off x="3733800" y="3200400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36" name="文本框 17435"/>
          <p:cNvSpPr txBox="1"/>
          <p:nvPr/>
        </p:nvSpPr>
        <p:spPr>
          <a:xfrm>
            <a:off x="609600" y="2438400"/>
            <a:ext cx="611188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动力作用线</a:t>
            </a:r>
            <a:endParaRPr lang="zh-CN" altLang="en-US" sz="2800" b="1" dirty="0">
              <a:solidFill>
                <a:srgbClr val="66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37" name="直接连接符 17436"/>
          <p:cNvSpPr/>
          <p:nvPr/>
        </p:nvSpPr>
        <p:spPr>
          <a:xfrm flipH="1">
            <a:off x="1447800" y="3429000"/>
            <a:ext cx="0" cy="1219200"/>
          </a:xfrm>
          <a:prstGeom prst="line">
            <a:avLst/>
          </a:prstGeom>
          <a:ln w="38100" cap="flat" cmpd="sng">
            <a:solidFill>
              <a:srgbClr val="3366FF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38" name="文本框 17437"/>
          <p:cNvSpPr txBox="1"/>
          <p:nvPr/>
        </p:nvSpPr>
        <p:spPr>
          <a:xfrm>
            <a:off x="5029200" y="1752600"/>
            <a:ext cx="611188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阻力作用线</a:t>
            </a:r>
            <a:endParaRPr lang="zh-CN" altLang="en-US" sz="2800" b="1" dirty="0">
              <a:solidFill>
                <a:srgbClr val="66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39" name="TextBox 8"/>
          <p:cNvSpPr>
            <a:spLocks noChangeArrowheads="1"/>
          </p:cNvSpPr>
          <p:nvPr/>
        </p:nvSpPr>
        <p:spPr bwMode="auto">
          <a:xfrm>
            <a:off x="0" y="4800600"/>
            <a:ext cx="5791200" cy="59055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>
            <a:solidFill>
              <a:srgbClr val="F79646"/>
            </a:solidFill>
            <a:round/>
          </a:ln>
        </p:spPr>
        <p:txBody>
          <a:bodyPr>
            <a:spAutoFit/>
          </a:bodyPr>
          <a:lstStyle/>
          <a:p>
            <a:pPr marL="1071880" marR="0" lvl="0" indent="-1071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注意：力的作用点一定在杠杆上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40" name="TextBox 8"/>
          <p:cNvSpPr>
            <a:spLocks noChangeArrowheads="1"/>
          </p:cNvSpPr>
          <p:nvPr/>
        </p:nvSpPr>
        <p:spPr bwMode="auto">
          <a:xfrm>
            <a:off x="0" y="5450840"/>
            <a:ext cx="5867400" cy="11027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>
            <a:solidFill>
              <a:srgbClr val="F79646"/>
            </a:solidFill>
            <a:round/>
          </a:ln>
        </p:spPr>
        <p:txBody>
          <a:bodyPr>
            <a:spAutoFit/>
          </a:bodyPr>
          <a:lstStyle/>
          <a:p>
            <a:pPr marL="1071880" marR="0" lvl="0" indent="-1071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力的作用线：过力的作用点沿力的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071880" marR="0" lvl="0" indent="-1071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方向所画的直线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（用虚线表示）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41" name="文本框 17440"/>
          <p:cNvSpPr txBox="1"/>
          <p:nvPr/>
        </p:nvSpPr>
        <p:spPr>
          <a:xfrm>
            <a:off x="5943600" y="685800"/>
            <a:ext cx="3200400" cy="578008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支点：杠杆绕着转动的点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solidFill>
                  <a:schemeClr val="bg1"/>
                </a:solidFill>
                <a:latin typeface="宋体" panose="02010600030101010101" pitchFamily="2" charset="-122"/>
              </a:rPr>
              <a:t>O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动力：驱使杠杆转动的力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solidFill>
                  <a:schemeClr val="bg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阻力：阻碍杠杆转动的力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动力臂：从支点到动力作用线的垂直距离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L</a:t>
            </a:r>
            <a:r>
              <a:rPr lang="en-US" altLang="zh-CN" sz="2800" b="1" baseline="-25000" dirty="0">
                <a:solidFill>
                  <a:schemeClr val="bg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阻力臂：从支点到阻力作用线的垂直距离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L</a:t>
            </a:r>
            <a:r>
              <a:rPr lang="en-US" altLang="zh-CN" sz="2800" b="1" baseline="-25000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charRg st="16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charRg st="33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charRg st="74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26" grpId="0"/>
      <p:bldP spid="17433" grpId="0"/>
      <p:bldP spid="17434" grpId="0"/>
      <p:bldP spid="17435" grpId="0" animBg="1"/>
      <p:bldP spid="17436" grpId="0"/>
      <p:bldP spid="17438" grpId="0"/>
      <p:bldP spid="17439" grpId="0" animBg="1"/>
      <p:bldP spid="1744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2290" name="组合 22529"/>
          <p:cNvGrpSpPr/>
          <p:nvPr/>
        </p:nvGrpSpPr>
        <p:grpSpPr>
          <a:xfrm>
            <a:off x="152400" y="1752600"/>
            <a:ext cx="4038600" cy="4953000"/>
            <a:chOff x="0" y="0"/>
            <a:chExt cx="2655" cy="2205"/>
          </a:xfrm>
        </p:grpSpPr>
        <p:sp>
          <p:nvSpPr>
            <p:cNvPr id="12315" name="直接连接符 22530"/>
            <p:cNvSpPr/>
            <p:nvPr/>
          </p:nvSpPr>
          <p:spPr>
            <a:xfrm>
              <a:off x="240" y="645"/>
              <a:ext cx="0" cy="109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6" name="直接连接符 22531"/>
            <p:cNvSpPr/>
            <p:nvPr/>
          </p:nvSpPr>
          <p:spPr>
            <a:xfrm>
              <a:off x="240" y="1113"/>
              <a:ext cx="21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7" name="直接连接符 22532"/>
            <p:cNvSpPr/>
            <p:nvPr/>
          </p:nvSpPr>
          <p:spPr>
            <a:xfrm>
              <a:off x="240" y="1203"/>
              <a:ext cx="21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8" name="直接连接符 22533"/>
            <p:cNvSpPr/>
            <p:nvPr/>
          </p:nvSpPr>
          <p:spPr>
            <a:xfrm>
              <a:off x="2400" y="1113"/>
              <a:ext cx="0" cy="7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9" name="矩形 22534"/>
            <p:cNvSpPr/>
            <p:nvPr/>
          </p:nvSpPr>
          <p:spPr>
            <a:xfrm>
              <a:off x="2220" y="1893"/>
              <a:ext cx="360" cy="3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20" name="直接连接符 22535"/>
            <p:cNvSpPr/>
            <p:nvPr/>
          </p:nvSpPr>
          <p:spPr>
            <a:xfrm flipV="1">
              <a:off x="1680" y="333"/>
              <a:ext cx="0" cy="7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21" name="文本框 22536"/>
            <p:cNvSpPr txBox="1"/>
            <p:nvPr/>
          </p:nvSpPr>
          <p:spPr>
            <a:xfrm>
              <a:off x="1605" y="1245"/>
              <a:ext cx="180" cy="31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p>
              <a:pPr algn="just" eaLnBrk="0" hangingPunct="0"/>
              <a:r>
                <a:rPr lang="en-US" altLang="zh-CN" b="1" dirty="0">
                  <a:latin typeface="宋体" panose="02010600030101010101" pitchFamily="2" charset="-122"/>
                  <a:ea typeface="楷体_GB2312" pitchFamily="49" charset="-122"/>
                </a:rPr>
                <a:t>B</a:t>
              </a:r>
              <a:endParaRPr lang="en-US" altLang="zh-CN" b="1" dirty="0">
                <a:latin typeface="宋体" panose="02010600030101010101" pitchFamily="2" charset="-122"/>
                <a:ea typeface="楷体_GB2312" pitchFamily="49" charset="-122"/>
              </a:endParaRPr>
            </a:p>
          </p:txBody>
        </p:sp>
        <p:sp>
          <p:nvSpPr>
            <p:cNvPr id="12322" name="文本框 22537"/>
            <p:cNvSpPr txBox="1"/>
            <p:nvPr/>
          </p:nvSpPr>
          <p:spPr>
            <a:xfrm>
              <a:off x="2475" y="1017"/>
              <a:ext cx="180" cy="31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p>
              <a:pPr algn="just" eaLnBrk="0" hangingPunct="0"/>
              <a:r>
                <a:rPr lang="en-US" altLang="zh-CN" b="1" dirty="0">
                  <a:latin typeface="宋体" panose="02010600030101010101" pitchFamily="2" charset="-122"/>
                  <a:ea typeface="楷体_GB2312" pitchFamily="49" charset="-122"/>
                </a:rPr>
                <a:t>A</a:t>
              </a:r>
              <a:endParaRPr lang="en-US" altLang="zh-CN" b="1" dirty="0">
                <a:latin typeface="宋体" panose="02010600030101010101" pitchFamily="2" charset="-122"/>
                <a:ea typeface="楷体_GB2312" pitchFamily="49" charset="-122"/>
              </a:endParaRPr>
            </a:p>
          </p:txBody>
        </p:sp>
        <p:sp>
          <p:nvSpPr>
            <p:cNvPr id="12323" name="文本框 22538"/>
            <p:cNvSpPr txBox="1"/>
            <p:nvPr/>
          </p:nvSpPr>
          <p:spPr>
            <a:xfrm>
              <a:off x="0" y="1002"/>
              <a:ext cx="180" cy="31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p>
              <a:pPr algn="just" eaLnBrk="0" hangingPunct="0"/>
              <a:r>
                <a:rPr lang="en-US" altLang="zh-CN" sz="3200" b="1" dirty="0">
                  <a:latin typeface="宋体" panose="02010600030101010101" pitchFamily="2" charset="-122"/>
                  <a:ea typeface="楷体_GB2312" pitchFamily="49" charset="-122"/>
                </a:rPr>
                <a:t>O</a:t>
              </a:r>
              <a:endParaRPr lang="en-US" altLang="zh-CN" sz="3200" b="1" dirty="0">
                <a:latin typeface="宋体" panose="02010600030101010101" pitchFamily="2" charset="-122"/>
                <a:ea typeface="楷体_GB2312" pitchFamily="49" charset="-122"/>
              </a:endParaRPr>
            </a:p>
          </p:txBody>
        </p:sp>
        <p:sp>
          <p:nvSpPr>
            <p:cNvPr id="12324" name="文本框 22539"/>
            <p:cNvSpPr txBox="1"/>
            <p:nvPr/>
          </p:nvSpPr>
          <p:spPr>
            <a:xfrm>
              <a:off x="1635" y="0"/>
              <a:ext cx="180" cy="31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p>
              <a:pPr algn="just" eaLnBrk="0" hangingPunct="0"/>
              <a:r>
                <a:rPr lang="en-US" altLang="zh-CN" b="1" dirty="0">
                  <a:latin typeface="宋体" panose="02010600030101010101" pitchFamily="2" charset="-122"/>
                  <a:ea typeface="楷体_GB2312" pitchFamily="49" charset="-122"/>
                </a:rPr>
                <a:t>F</a:t>
              </a:r>
              <a:endParaRPr lang="en-US" altLang="zh-CN" b="1" dirty="0">
                <a:latin typeface="宋体" panose="02010600030101010101" pitchFamily="2" charset="-122"/>
                <a:ea typeface="楷体_GB2312" pitchFamily="49" charset="-122"/>
              </a:endParaRPr>
            </a:p>
          </p:txBody>
        </p:sp>
      </p:grpSp>
      <p:grpSp>
        <p:nvGrpSpPr>
          <p:cNvPr id="12291" name="组合 22540"/>
          <p:cNvGrpSpPr/>
          <p:nvPr/>
        </p:nvGrpSpPr>
        <p:grpSpPr>
          <a:xfrm>
            <a:off x="4572000" y="1752600"/>
            <a:ext cx="4343400" cy="4876800"/>
            <a:chOff x="0" y="0"/>
            <a:chExt cx="2142" cy="1598"/>
          </a:xfrm>
        </p:grpSpPr>
        <p:sp>
          <p:nvSpPr>
            <p:cNvPr id="12305" name="直接连接符 22541"/>
            <p:cNvSpPr/>
            <p:nvPr/>
          </p:nvSpPr>
          <p:spPr>
            <a:xfrm>
              <a:off x="205" y="0"/>
              <a:ext cx="0" cy="12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6" name="直接连接符 22542"/>
            <p:cNvSpPr/>
            <p:nvPr/>
          </p:nvSpPr>
          <p:spPr>
            <a:xfrm>
              <a:off x="205" y="891"/>
              <a:ext cx="173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7" name="直接连接符 22543"/>
            <p:cNvSpPr/>
            <p:nvPr/>
          </p:nvSpPr>
          <p:spPr>
            <a:xfrm>
              <a:off x="205" y="983"/>
              <a:ext cx="173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8" name="未知"/>
            <p:cNvSpPr/>
            <p:nvPr/>
          </p:nvSpPr>
          <p:spPr>
            <a:xfrm>
              <a:off x="1937" y="903"/>
              <a:ext cx="1" cy="80"/>
            </a:xfrm>
            <a:custGeom>
              <a:avLst/>
              <a:gdLst>
                <a:gd name="txL" fmla="*/ 0 w 1"/>
                <a:gd name="txT" fmla="*/ 0 h 102"/>
                <a:gd name="txR" fmla="*/ 1 w 1"/>
                <a:gd name="txB" fmla="*/ 102 h 102"/>
              </a:gdLst>
              <a:ahLst/>
              <a:cxnLst>
                <a:cxn ang="0">
                  <a:pos x="0" y="0"/>
                </a:cxn>
                <a:cxn ang="0">
                  <a:pos x="1" y="5"/>
                </a:cxn>
              </a:cxnLst>
              <a:rect l="txL" t="txT" r="txR" b="txB"/>
              <a:pathLst>
                <a:path w="1" h="102">
                  <a:moveTo>
                    <a:pt x="0" y="0"/>
                  </a:moveTo>
                  <a:lnTo>
                    <a:pt x="1" y="102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9" name="直接连接符 22545"/>
            <p:cNvSpPr/>
            <p:nvPr/>
          </p:nvSpPr>
          <p:spPr>
            <a:xfrm>
              <a:off x="1360" y="983"/>
              <a:ext cx="0" cy="3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0" name="矩形 22546"/>
            <p:cNvSpPr/>
            <p:nvPr/>
          </p:nvSpPr>
          <p:spPr>
            <a:xfrm>
              <a:off x="1215" y="1352"/>
              <a:ext cx="289" cy="24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11" name="未知"/>
            <p:cNvSpPr/>
            <p:nvPr/>
          </p:nvSpPr>
          <p:spPr>
            <a:xfrm>
              <a:off x="205" y="246"/>
              <a:ext cx="1720" cy="645"/>
            </a:xfrm>
            <a:custGeom>
              <a:avLst/>
              <a:gdLst>
                <a:gd name="txL" fmla="*/ 0 w 2145"/>
                <a:gd name="txT" fmla="*/ 0 h 819"/>
                <a:gd name="txR" fmla="*/ 2145 w 2145"/>
                <a:gd name="txB" fmla="*/ 819 h 819"/>
              </a:gdLst>
              <a:ahLst/>
              <a:cxnLst>
                <a:cxn ang="0">
                  <a:pos x="0" y="0"/>
                </a:cxn>
                <a:cxn ang="0">
                  <a:pos x="151" y="46"/>
                </a:cxn>
              </a:cxnLst>
              <a:rect l="txL" t="txT" r="txR" b="txB"/>
              <a:pathLst>
                <a:path w="2145" h="819">
                  <a:moveTo>
                    <a:pt x="0" y="0"/>
                  </a:moveTo>
                  <a:lnTo>
                    <a:pt x="2145" y="819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12" name="文本框 22548"/>
            <p:cNvSpPr txBox="1"/>
            <p:nvPr/>
          </p:nvSpPr>
          <p:spPr>
            <a:xfrm>
              <a:off x="0" y="816"/>
              <a:ext cx="144" cy="24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p>
              <a:pPr algn="just" eaLnBrk="0" hangingPunct="0"/>
              <a:r>
                <a:rPr lang="en-US" altLang="zh-CN" sz="3200" b="1" dirty="0">
                  <a:latin typeface="宋体" panose="02010600030101010101" pitchFamily="2" charset="-122"/>
                </a:rPr>
                <a:t>O</a:t>
              </a:r>
              <a:endParaRPr lang="en-US" altLang="zh-CN" sz="3200" b="1" dirty="0">
                <a:latin typeface="宋体" panose="02010600030101010101" pitchFamily="2" charset="-122"/>
              </a:endParaRPr>
            </a:p>
          </p:txBody>
        </p:sp>
        <p:sp>
          <p:nvSpPr>
            <p:cNvPr id="12313" name="文本框 22549"/>
            <p:cNvSpPr txBox="1"/>
            <p:nvPr/>
          </p:nvSpPr>
          <p:spPr>
            <a:xfrm>
              <a:off x="1406" y="907"/>
              <a:ext cx="145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p>
              <a:pPr algn="just" eaLnBrk="0" hangingPunct="0"/>
              <a:r>
                <a:rPr lang="en-US" altLang="zh-CN" b="1" dirty="0">
                  <a:latin typeface="宋体" panose="02010600030101010101" pitchFamily="2" charset="-122"/>
                  <a:ea typeface="楷体_GB2312" pitchFamily="49" charset="-122"/>
                </a:rPr>
                <a:t>B</a:t>
              </a:r>
              <a:endParaRPr lang="en-US" altLang="zh-CN" b="1" dirty="0">
                <a:latin typeface="宋体" panose="02010600030101010101" pitchFamily="2" charset="-122"/>
                <a:ea typeface="楷体_GB2312" pitchFamily="49" charset="-122"/>
              </a:endParaRPr>
            </a:p>
          </p:txBody>
        </p:sp>
        <p:sp>
          <p:nvSpPr>
            <p:cNvPr id="12314" name="文本框 22550"/>
            <p:cNvSpPr txBox="1"/>
            <p:nvPr/>
          </p:nvSpPr>
          <p:spPr>
            <a:xfrm>
              <a:off x="1998" y="820"/>
              <a:ext cx="144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p>
              <a:pPr algn="just" eaLnBrk="0" hangingPunct="0"/>
              <a:r>
                <a:rPr lang="en-US" altLang="zh-CN" b="1" dirty="0">
                  <a:latin typeface="宋体" panose="02010600030101010101" pitchFamily="2" charset="-122"/>
                  <a:ea typeface="楷体_GB2312" pitchFamily="49" charset="-122"/>
                </a:rPr>
                <a:t>A</a:t>
              </a:r>
              <a:endParaRPr lang="en-US" altLang="zh-CN" b="1" dirty="0">
                <a:latin typeface="宋体" panose="02010600030101010101" pitchFamily="2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22551"/>
          <p:cNvGrpSpPr/>
          <p:nvPr/>
        </p:nvGrpSpPr>
        <p:grpSpPr>
          <a:xfrm>
            <a:off x="4953000" y="5029200"/>
            <a:ext cx="2362200" cy="627063"/>
            <a:chOff x="0" y="0"/>
            <a:chExt cx="1180" cy="395"/>
          </a:xfrm>
        </p:grpSpPr>
        <p:sp>
          <p:nvSpPr>
            <p:cNvPr id="12303" name="直接连接符 22552"/>
            <p:cNvSpPr/>
            <p:nvPr/>
          </p:nvSpPr>
          <p:spPr>
            <a:xfrm>
              <a:off x="0" y="0"/>
              <a:ext cx="118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</p:sp>
        <p:sp>
          <p:nvSpPr>
            <p:cNvPr id="12304" name="文本框 22553"/>
            <p:cNvSpPr txBox="1">
              <a:spLocks noChangeArrowheads="1"/>
            </p:cNvSpPr>
            <p:nvPr/>
          </p:nvSpPr>
          <p:spPr bwMode="auto">
            <a:xfrm>
              <a:off x="305" y="65"/>
              <a:ext cx="381" cy="33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prstDash val="sysDash"/>
              <a:miter lim="800000"/>
            </a:ln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defRPr/>
              </a:pPr>
              <a:r>
                <a:rPr kumimoji="0" lang="en-US" altLang="zh-CN" sz="2800" b="1" kern="1200" cap="none" spc="0" normalizeH="0" baseline="0" noProof="0" dirty="0">
                  <a:solidFill>
                    <a:schemeClr val="bg1"/>
                  </a:solidFill>
                  <a:latin typeface="宋体" panose="02010600030101010101" pitchFamily="2" charset="-122"/>
                  <a:ea typeface="楷体_GB2312" pitchFamily="49" charset="-122"/>
                  <a:cs typeface="+mn-cs"/>
                </a:rPr>
                <a:t>L</a:t>
              </a:r>
              <a:r>
                <a:rPr kumimoji="0" lang="en-US" altLang="zh-CN" sz="2800" b="1" kern="1200" cap="none" spc="0" normalizeH="0" baseline="-25000" noProof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en-US" altLang="zh-CN" sz="2800" b="1" kern="1200" cap="none" spc="0" normalizeH="0" baseline="-2500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22554"/>
          <p:cNvGrpSpPr/>
          <p:nvPr/>
        </p:nvGrpSpPr>
        <p:grpSpPr>
          <a:xfrm>
            <a:off x="533400" y="5181600"/>
            <a:ext cx="3276600" cy="828675"/>
            <a:chOff x="0" y="0"/>
            <a:chExt cx="1452" cy="522"/>
          </a:xfrm>
        </p:grpSpPr>
        <p:sp>
          <p:nvSpPr>
            <p:cNvPr id="12301" name="直接连接符 22555"/>
            <p:cNvSpPr/>
            <p:nvPr/>
          </p:nvSpPr>
          <p:spPr>
            <a:xfrm>
              <a:off x="0" y="0"/>
              <a:ext cx="1452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ysDash"/>
              <a:headEnd type="triangle" w="med" len="med"/>
              <a:tailEnd type="triangle" w="med" len="med"/>
            </a:ln>
          </p:spPr>
        </p:sp>
        <p:sp>
          <p:nvSpPr>
            <p:cNvPr id="12302" name="文本框 22556"/>
            <p:cNvSpPr txBox="1">
              <a:spLocks noChangeArrowheads="1"/>
            </p:cNvSpPr>
            <p:nvPr/>
          </p:nvSpPr>
          <p:spPr bwMode="auto">
            <a:xfrm>
              <a:off x="473" y="192"/>
              <a:ext cx="304" cy="33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prstDash val="sysDash"/>
              <a:miter lim="800000"/>
            </a:ln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defRPr/>
              </a:pPr>
              <a:r>
                <a:rPr kumimoji="0" lang="en-US" altLang="zh-CN" sz="2800" b="1" kern="1200" cap="none" spc="0" normalizeH="0" baseline="0" noProof="0" dirty="0">
                  <a:solidFill>
                    <a:schemeClr val="bg1"/>
                  </a:solidFill>
                  <a:latin typeface="宋体" panose="02010600030101010101" pitchFamily="2" charset="-122"/>
                  <a:ea typeface="楷体_GB2312" pitchFamily="49" charset="-122"/>
                  <a:cs typeface="+mn-cs"/>
                </a:rPr>
                <a:t>L</a:t>
              </a:r>
              <a:r>
                <a:rPr kumimoji="0" lang="en-US" altLang="zh-CN" sz="2800" b="1" kern="1200" cap="none" spc="0" normalizeH="0" baseline="-25000" noProof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en-US" altLang="zh-CN" sz="2800" b="1" kern="1200" cap="none" spc="0" normalizeH="0" baseline="-2500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22557"/>
          <p:cNvGrpSpPr/>
          <p:nvPr/>
        </p:nvGrpSpPr>
        <p:grpSpPr>
          <a:xfrm>
            <a:off x="4956175" y="2971800"/>
            <a:ext cx="1169988" cy="1524000"/>
            <a:chOff x="0" y="28"/>
            <a:chExt cx="350" cy="562"/>
          </a:xfrm>
        </p:grpSpPr>
        <p:sp>
          <p:nvSpPr>
            <p:cNvPr id="12299" name="直接连接符 22558"/>
            <p:cNvSpPr/>
            <p:nvPr/>
          </p:nvSpPr>
          <p:spPr>
            <a:xfrm flipV="1">
              <a:off x="0" y="28"/>
              <a:ext cx="250" cy="5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</p:sp>
        <p:sp>
          <p:nvSpPr>
            <p:cNvPr id="12300" name="文本框 22559"/>
            <p:cNvSpPr txBox="1">
              <a:spLocks noChangeArrowheads="1"/>
            </p:cNvSpPr>
            <p:nvPr/>
          </p:nvSpPr>
          <p:spPr bwMode="auto">
            <a:xfrm>
              <a:off x="159" y="197"/>
              <a:ext cx="191" cy="193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prstDash val="sysDash"/>
              <a:miter lim="800000"/>
            </a:ln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defRPr/>
              </a:pPr>
              <a:r>
                <a:rPr kumimoji="0" lang="en-US" altLang="zh-CN" sz="2800" b="1" kern="1200" cap="none" spc="0" normalizeH="0" baseline="0" noProof="0" dirty="0">
                  <a:solidFill>
                    <a:schemeClr val="bg1"/>
                  </a:solidFill>
                  <a:latin typeface="宋体" panose="02010600030101010101" pitchFamily="2" charset="-122"/>
                  <a:ea typeface="楷体_GB2312" pitchFamily="49" charset="-122"/>
                  <a:cs typeface="+mn-cs"/>
                </a:rPr>
                <a:t>L</a:t>
              </a:r>
              <a:r>
                <a:rPr kumimoji="0" lang="en-US" altLang="zh-CN" sz="2800" b="1" kern="1200" cap="none" spc="0" normalizeH="0" baseline="-25000" noProof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en-US" altLang="zh-CN" sz="2800" b="1" kern="1200" cap="none" spc="0" normalizeH="0" baseline="-2500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22560"/>
          <p:cNvGrpSpPr/>
          <p:nvPr/>
        </p:nvGrpSpPr>
        <p:grpSpPr>
          <a:xfrm>
            <a:off x="533400" y="3352800"/>
            <a:ext cx="2133600" cy="828675"/>
            <a:chOff x="0" y="-192"/>
            <a:chExt cx="953" cy="522"/>
          </a:xfrm>
        </p:grpSpPr>
        <p:sp>
          <p:nvSpPr>
            <p:cNvPr id="12297" name="直接连接符 22561"/>
            <p:cNvSpPr/>
            <p:nvPr/>
          </p:nvSpPr>
          <p:spPr>
            <a:xfrm>
              <a:off x="0" y="330"/>
              <a:ext cx="953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</p:sp>
        <p:sp>
          <p:nvSpPr>
            <p:cNvPr id="12298" name="文本框 22562"/>
            <p:cNvSpPr txBox="1">
              <a:spLocks noChangeArrowheads="1"/>
            </p:cNvSpPr>
            <p:nvPr/>
          </p:nvSpPr>
          <p:spPr bwMode="auto">
            <a:xfrm>
              <a:off x="408" y="-192"/>
              <a:ext cx="223" cy="33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defRPr/>
              </a:pPr>
              <a:r>
                <a:rPr kumimoji="0" lang="en-US" altLang="zh-CN" sz="2800" b="1" kern="1200" cap="none" spc="0" normalizeH="0" baseline="0" noProof="0" dirty="0">
                  <a:solidFill>
                    <a:schemeClr val="bg1"/>
                  </a:solidFill>
                  <a:latin typeface="宋体" panose="02010600030101010101" pitchFamily="2" charset="-122"/>
                  <a:ea typeface="楷体_GB2312" pitchFamily="49" charset="-122"/>
                  <a:cs typeface="+mn-cs"/>
                </a:rPr>
                <a:t>L</a:t>
              </a:r>
              <a:r>
                <a:rPr kumimoji="0" lang="en-US" altLang="zh-CN" sz="2800" b="1" kern="1200" cap="none" spc="0" normalizeH="0" baseline="-25000" noProof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en-US" altLang="zh-CN" sz="2800" b="1" kern="1200" cap="none" spc="0" normalizeH="0" baseline="-25000" noProof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296" name="矩形 22563"/>
          <p:cNvSpPr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练一练：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画出动力臂L</a:t>
            </a:r>
            <a:r>
              <a:rPr kumimoji="0" lang="zh-CN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和阻力臂L</a:t>
            </a:r>
            <a:r>
              <a:rPr kumimoji="0" lang="zh-CN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1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Rectangle 12"/>
          <p:cNvSpPr>
            <a:spLocks noChangeArrowheads="1"/>
          </p:cNvSpPr>
          <p:nvPr/>
        </p:nvSpPr>
        <p:spPr bwMode="auto">
          <a:xfrm>
            <a:off x="1905000" y="2095500"/>
            <a:ext cx="7131050" cy="323024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杠杆在动力和阻力作用下静止或匀速（速度大小不变但方向改变）转动时，我们就说杠杆平衡。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139700" y="2439035"/>
            <a:ext cx="1423670" cy="348805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杠</a:t>
            </a:r>
            <a:endParaRPr kumimoji="0" lang="en-US" altLang="zh-CN" sz="4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杆</a:t>
            </a:r>
            <a:endParaRPr kumimoji="0" lang="zh-CN" alt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平</a:t>
            </a:r>
            <a:endParaRPr kumimoji="0" lang="en-US" altLang="zh-CN" sz="4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衡</a:t>
            </a:r>
            <a:endParaRPr kumimoji="0" lang="zh-CN" alt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</p:txBody>
      </p:sp>
      <p:grpSp>
        <p:nvGrpSpPr>
          <p:cNvPr id="13316" name="组合 27654"/>
          <p:cNvGrpSpPr/>
          <p:nvPr/>
        </p:nvGrpSpPr>
        <p:grpSpPr>
          <a:xfrm>
            <a:off x="0" y="0"/>
            <a:ext cx="9144000" cy="1015722"/>
            <a:chOff x="-1271" y="0"/>
            <a:chExt cx="7433" cy="449"/>
          </a:xfrm>
        </p:grpSpPr>
        <p:sp>
          <p:nvSpPr>
            <p:cNvPr id="13317" name="矩形 27655"/>
            <p:cNvSpPr/>
            <p:nvPr/>
          </p:nvSpPr>
          <p:spPr>
            <a:xfrm>
              <a:off x="0" y="48"/>
              <a:ext cx="4272" cy="3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274B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7" name="文本框 27656"/>
            <p:cNvSpPr txBox="1"/>
            <p:nvPr/>
          </p:nvSpPr>
          <p:spPr>
            <a:xfrm>
              <a:off x="-1271" y="0"/>
              <a:ext cx="7433" cy="44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defRPr/>
              </a:pPr>
              <a:r>
                <a:rPr kumimoji="0" lang="zh-CN" altLang="en-US" sz="6000" b="1" kern="1200" cap="none" spc="0" normalizeH="0" baseline="0" noProof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  <a:cs typeface="+mn-cs"/>
                </a:rPr>
                <a:t>二</a:t>
              </a:r>
              <a:r>
                <a:rPr kumimoji="0" lang="zh-CN" altLang="en-US" sz="4800" b="1" kern="1200" cap="none" spc="0" normalizeH="0" baseline="0" noProof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  <a:cs typeface="+mn-cs"/>
                </a:rPr>
                <a:t>、杠杆的平衡条件</a:t>
              </a:r>
              <a:endParaRPr kumimoji="0" lang="zh-CN" altLang="en-US" sz="4800" b="1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/>
      <p:bldP spid="2765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8" name="TextBox 8"/>
          <p:cNvSpPr>
            <a:spLocks noChangeArrowheads="1"/>
          </p:cNvSpPr>
          <p:nvPr/>
        </p:nvSpPr>
        <p:spPr bwMode="auto">
          <a:xfrm>
            <a:off x="-76200" y="914400"/>
            <a:ext cx="9144000" cy="5005388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25400">
            <a:solidFill>
              <a:srgbClr val="F79646"/>
            </a:solidFill>
            <a:round/>
          </a:ln>
        </p:spPr>
        <p:txBody>
          <a:bodyPr>
            <a:spAutoFit/>
          </a:bodyPr>
          <a:lstStyle/>
          <a:p>
            <a:pPr marL="1071880" marR="0" lvl="0" indent="-107188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问题： 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071880" marR="0" lvl="0" indent="-107188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杠杆在满足什么条件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071880" marR="0" lvl="0" indent="-107188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071880" marR="0" lvl="0" indent="-107188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时才会平衡呢？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_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_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_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_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自定义设计方案_6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_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1916</Words>
  <Application>WPS 演示</Application>
  <PresentationFormat>全屏显示(4:3)</PresentationFormat>
  <Paragraphs>359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楷体_GB2312</vt:lpstr>
      <vt:lpstr>新宋体</vt:lpstr>
      <vt:lpstr>华文细黑</vt:lpstr>
      <vt:lpstr>Times New Roman</vt:lpstr>
      <vt:lpstr>微软雅黑</vt:lpstr>
      <vt:lpstr>Arial Unicode MS</vt:lpstr>
      <vt:lpstr>Bookman Old Style</vt:lpstr>
      <vt:lpstr>Dotum</vt:lpstr>
      <vt:lpstr>华文楷体</vt:lpstr>
      <vt:lpstr>黑体</vt:lpstr>
      <vt:lpstr>Comic Sans MS</vt:lpstr>
      <vt:lpstr>Segoe Print</vt:lpstr>
      <vt:lpstr>默认设计模板</vt:lpstr>
      <vt:lpstr>自定义设计方案</vt:lpstr>
      <vt:lpstr>自定义设计方案_2</vt:lpstr>
      <vt:lpstr>自定义设计方案_3</vt:lpstr>
      <vt:lpstr>自定义设计方案_4</vt:lpstr>
      <vt:lpstr>自定义设计方案_5</vt:lpstr>
      <vt:lpstr>自定义设计方案_6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best</cp:lastModifiedBy>
  <cp:revision>421</cp:revision>
  <cp:lastPrinted>2020-05-25T04:12:00Z</cp:lastPrinted>
  <dcterms:created xsi:type="dcterms:W3CDTF">2013-06-01T11:12:00Z</dcterms:created>
  <dcterms:modified xsi:type="dcterms:W3CDTF">2022-12-10T09:01:43Z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2052-11.8.6.8722</vt:lpwstr>
  </property>
</Properties>
</file>