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3"/>
  </p:notesMasterIdLst>
  <p:sldIdLst>
    <p:sldId id="431" r:id="rId4"/>
    <p:sldId id="432" r:id="rId5"/>
    <p:sldId id="433" r:id="rId6"/>
    <p:sldId id="434" r:id="rId7"/>
    <p:sldId id="336" r:id="rId8"/>
    <p:sldId id="435" r:id="rId9"/>
    <p:sldId id="533" r:id="rId10"/>
    <p:sldId id="534" r:id="rId11"/>
    <p:sldId id="257" r:id="rId12"/>
    <p:sldId id="467" r:id="rId13"/>
    <p:sldId id="587" r:id="rId14"/>
    <p:sldId id="535" r:id="rId15"/>
    <p:sldId id="558" r:id="rId16"/>
    <p:sldId id="286" r:id="rId17"/>
    <p:sldId id="260" r:id="rId18"/>
    <p:sldId id="263" r:id="rId19"/>
    <p:sldId id="384" r:id="rId20"/>
    <p:sldId id="502" r:id="rId21"/>
    <p:sldId id="398" r:id="rId22"/>
    <p:sldId id="504" r:id="rId24"/>
    <p:sldId id="526" r:id="rId25"/>
    <p:sldId id="391" r:id="rId26"/>
    <p:sldId id="392" r:id="rId27"/>
    <p:sldId id="276" r:id="rId28"/>
    <p:sldId id="528" r:id="rId29"/>
  </p:sldIdLst>
  <p:sldSz cx="12192000" cy="6858000"/>
  <p:notesSz cx="6858000" cy="9144000"/>
  <p:custDataLst>
    <p:tags r:id="rId3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/>
    <p:restoredTop sz="90629"/>
  </p:normalViewPr>
  <p:slideViewPr>
    <p:cSldViewPr snapToGrid="0" showGuides="1">
      <p:cViewPr>
        <p:scale>
          <a:sx n="50" d="100"/>
          <a:sy n="50" d="100"/>
        </p:scale>
        <p:origin x="-984" y="-780"/>
      </p:cViewPr>
      <p:guideLst>
        <p:guide orient="horz" pos="2208"/>
        <p:guide pos="2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3" Type="http://schemas.openxmlformats.org/officeDocument/2006/relationships/tags" Target="tags/tag9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2A48B96-639E-45A3-A0BA-2464DFDB1FA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A6837353-30EB-4A48-80EB-173D804AEFB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3379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3379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3379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2226" name="标题 522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2228" name="日期占位符 522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52229" name="页脚占位符 522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52230" name="灯片编号占位符 522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2226" name="标题 522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2228" name="日期占位符 522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52229" name="页脚占位符 522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52230" name="灯片编号占位符 522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2.jpe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u=469542765,3662681442&amp;fm=27&amp;gp=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9225" y="2134235"/>
            <a:ext cx="11985625" cy="46412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64160" y="140970"/>
            <a:ext cx="1153477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一、明背景，导入新课</a:t>
            </a:r>
            <a:endParaRPr lang="zh-CN" altLang="en-US" sz="440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r>
              <a:rPr lang="zh-CN" altLang="en-US" sz="440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此地位于云贵高原中部，天气常如二三月，花开不断四时春，人称</a:t>
            </a:r>
            <a:r>
              <a:rPr lang="en-US" altLang="zh-CN" sz="440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“</a:t>
            </a:r>
            <a:r>
              <a:rPr lang="zh-CN" altLang="en-US" sz="440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春城</a:t>
            </a:r>
            <a:r>
              <a:rPr lang="en-US" altLang="zh-CN" sz="440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”</a:t>
            </a:r>
            <a:endParaRPr lang="en-US" altLang="zh-CN" sz="440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pic>
        <p:nvPicPr>
          <p:cNvPr id="4" name="纯音乐 - 雨滴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26420" y="584581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1" dur="1514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9000">
                <p:cTn id="1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9220" y="164465"/>
            <a:ext cx="1197292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3600" b="1">
                <a:sym typeface="+mn-ea"/>
              </a:rPr>
              <a:t>1</a:t>
            </a:r>
            <a:r>
              <a:rPr lang="zh-CN" sz="3600" b="1">
                <a:sym typeface="+mn-ea"/>
              </a:rPr>
              <a:t>）</a:t>
            </a:r>
            <a:r>
              <a:rPr sz="3600" b="1">
                <a:sym typeface="+mn-ea"/>
              </a:rPr>
              <a:t>文中简洁明确、直接抒发情感是哪两句话?(请用双横线标注出来)</a:t>
            </a:r>
            <a:r>
              <a:rPr lang="zh-CN" sz="3600" b="1">
                <a:sym typeface="+mn-ea"/>
              </a:rPr>
              <a:t>结合全文说说</a:t>
            </a:r>
            <a:r>
              <a:rPr sz="3600" b="1">
                <a:sym typeface="+mn-ea"/>
              </a:rPr>
              <a:t>它们在文中有何作用？</a:t>
            </a:r>
            <a:endParaRPr sz="3600" b="1"/>
          </a:p>
          <a:p>
            <a:r>
              <a:rPr sz="3600" b="1">
                <a:sym typeface="+mn-ea"/>
              </a:rPr>
              <a:t>第2自然段：“我想念昆明的雨”</a:t>
            </a:r>
            <a:r>
              <a:rPr lang="zh-CN" sz="3600" b="1">
                <a:sym typeface="+mn-ea"/>
              </a:rPr>
              <a:t>；</a:t>
            </a:r>
            <a:r>
              <a:rPr sz="3600" b="1">
                <a:sym typeface="+mn-ea"/>
              </a:rPr>
              <a:t>结尾：“我想念昆明的雨”</a:t>
            </a:r>
            <a:endParaRPr lang="zh-CN" altLang="en-US" sz="3600" b="1">
              <a:latin typeface="宋体" panose="02010600030101010101" pitchFamily="2" charset="-122"/>
            </a:endParaRPr>
          </a:p>
          <a:p>
            <a:endParaRPr lang="zh-CN" altLang="en-US" sz="3600" b="1">
              <a:latin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5425" y="2277745"/>
            <a:ext cx="110458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提示：语段的作用从内容上和结构上作答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9220" y="3074035"/>
            <a:ext cx="11045825" cy="40309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明确：</a:t>
            </a:r>
            <a:r>
              <a:rPr sz="3200" b="1">
                <a:solidFill>
                  <a:srgbClr val="FFFF00"/>
                </a:solidFill>
                <a:sym typeface="+mn-ea"/>
              </a:rPr>
              <a:t>第2自然段：“我想念昆明的雨”</a:t>
            </a:r>
            <a:r>
              <a:rPr lang="zh-CN" sz="3200" b="1">
                <a:solidFill>
                  <a:srgbClr val="FFFF00"/>
                </a:solidFill>
                <a:sym typeface="+mn-ea"/>
              </a:rPr>
              <a:t>；内容上直接表达了作者对昆明雨季的深切思念之情，点明主旨。结构上：奠定了全文的抒情基调，引出下文对昆明雨季的具体描写。</a:t>
            </a:r>
            <a:endParaRPr lang="zh-CN" sz="3200" b="1">
              <a:sym typeface="+mn-ea"/>
            </a:endParaRPr>
          </a:p>
          <a:p>
            <a:endParaRPr lang="zh-CN" sz="3200" b="1">
              <a:sym typeface="+mn-ea"/>
            </a:endParaRPr>
          </a:p>
          <a:p>
            <a:r>
              <a:rPr sz="3200" b="1">
                <a:solidFill>
                  <a:srgbClr val="FF0000"/>
                </a:solidFill>
                <a:uFillTx/>
                <a:sym typeface="+mn-ea"/>
              </a:rPr>
              <a:t>结尾：“我想念昆明的雨”</a:t>
            </a:r>
            <a:r>
              <a:rPr lang="zh-CN" sz="3200" b="1">
                <a:solidFill>
                  <a:srgbClr val="FF0000"/>
                </a:solidFill>
                <a:uFillTx/>
                <a:sym typeface="+mn-ea"/>
              </a:rPr>
              <a:t>；内容上再次表达了作者对昆明雨季的深切思念之情，深化主题。结构上：总结全文，照应第二段，使文章结构更加完整。</a:t>
            </a:r>
            <a:endParaRPr lang="zh-CN" altLang="en-US" sz="3200" b="1">
              <a:solidFill>
                <a:srgbClr val="0066FF"/>
              </a:solidFill>
              <a:uFillTx/>
              <a:latin typeface="宋体" panose="02010600030101010101" pitchFamily="2" charset="-122"/>
            </a:endParaRPr>
          </a:p>
          <a:p>
            <a:endParaRPr lang="zh-CN" altLang="en-US" sz="3200" b="1">
              <a:solidFill>
                <a:srgbClr val="0066FF"/>
              </a:solidFill>
              <a:uFillTx/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9220" y="87630"/>
            <a:ext cx="1197292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3600" b="1">
                <a:sym typeface="+mn-ea"/>
              </a:rPr>
              <a:t>（</a:t>
            </a:r>
            <a:r>
              <a:rPr lang="en-US" altLang="zh-CN" sz="3600" b="1">
                <a:sym typeface="+mn-ea"/>
              </a:rPr>
              <a:t>2</a:t>
            </a:r>
            <a:r>
              <a:rPr lang="zh-CN" sz="3600" b="1">
                <a:sym typeface="+mn-ea"/>
              </a:rPr>
              <a:t>）</a:t>
            </a:r>
            <a:r>
              <a:rPr sz="36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文</a:t>
            </a:r>
            <a:r>
              <a:rPr lang="zh-CN" sz="36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中</a:t>
            </a:r>
            <a:r>
              <a:rPr sz="36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写了昆明的雨</a:t>
            </a:r>
            <a:r>
              <a:rPr lang="zh-CN" sz="36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，</a:t>
            </a:r>
            <a:r>
              <a:rPr sz="36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还写</a:t>
            </a:r>
            <a:r>
              <a:rPr lang="zh-CN" sz="36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了昆明雨季的景物、琐碎的人和事。但其实昆明可写的有很多，为什么选取这些来写？其目的仅仅</a:t>
            </a:r>
            <a:r>
              <a:rPr sz="36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只是</a:t>
            </a:r>
            <a:r>
              <a:rPr lang="zh-CN" sz="36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想</a:t>
            </a:r>
            <a:r>
              <a:rPr sz="36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要表达他对昆明的雨的想念之情吗？说说你的理由。</a:t>
            </a:r>
            <a:endParaRPr lang="zh-CN" altLang="en-US" sz="3600" b="1">
              <a:latin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9220" y="2719070"/>
            <a:ext cx="11781155" cy="39039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明确：景物</a:t>
            </a: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—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人物</a:t>
            </a: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—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事件</a:t>
            </a: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—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作者以</a:t>
            </a:r>
            <a:r>
              <a:rPr lang="zh-CN" altLang="en-US" sz="3200" b="1" u="sng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 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为触发点，回忆了昆明雨季特有的 </a:t>
            </a:r>
            <a:r>
              <a:rPr lang="zh-CN" altLang="en-US" sz="3200" b="1" u="sng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</a:t>
            </a:r>
            <a:r>
              <a:rPr lang="en-US" altLang="zh-CN" sz="3200" b="1" u="sng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，突出了昆明多雨的特点，展示了昆明的</a:t>
            </a:r>
            <a:r>
              <a:rPr lang="en-US" altLang="zh-CN" sz="3200" b="1" u="sng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     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，表达了他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对</a:t>
            </a:r>
            <a:r>
              <a:rPr lang="zh-CN" altLang="en-US" sz="3200" b="1" u="sng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                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的情感。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0" y="-2540"/>
          <a:ext cx="12192000" cy="592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0615"/>
                <a:gridCol w="4580890"/>
                <a:gridCol w="5230495"/>
              </a:tblGrid>
              <a:tr h="98044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第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段：</a:t>
                      </a: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</a:rPr>
                        <a:t>景物：仙人掌</a:t>
                      </a:r>
                      <a:endParaRPr lang="zh-CN" altLang="en-US" sz="2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</a:rPr>
                        <a:t>特点：</a:t>
                      </a:r>
                      <a:endParaRPr lang="zh-CN" altLang="en-US" sz="2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8044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/>
                        <a:t>第</a:t>
                      </a:r>
                      <a:r>
                        <a:rPr lang="en-US" altLang="zh-CN" sz="2400" b="1"/>
                        <a:t>7</a:t>
                      </a:r>
                      <a:r>
                        <a:rPr lang="zh-CN" altLang="en-US" sz="2400" b="1"/>
                        <a:t>段：</a:t>
                      </a: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/>
                        <a:t>景物：</a:t>
                      </a:r>
                      <a:endParaRPr lang="zh-CN" altLang="en-US" sz="28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/>
                        <a:t>特点：</a:t>
                      </a:r>
                      <a:r>
                        <a:rPr lang="zh-CN" altLang="en-US" sz="2800" b="1">
                          <a:sym typeface="+mn-ea"/>
                        </a:rPr>
                        <a:t>种类繁多、味道鲜美</a:t>
                      </a:r>
                      <a:endParaRPr lang="zh-CN" altLang="en-US" sz="2800" b="1" dirty="0">
                        <a:solidFill>
                          <a:srgbClr val="FC3634"/>
                        </a:solidFill>
                        <a:latin typeface="隶书" pitchFamily="49" charset="-122"/>
                        <a:ea typeface="隶书" pitchFamily="49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2800" b="1"/>
                    </a:p>
                  </a:txBody>
                  <a:tcPr/>
                </a:tc>
              </a:tr>
              <a:tr h="14325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/>
                        <a:t>第</a:t>
                      </a:r>
                      <a:r>
                        <a:rPr lang="en-US" altLang="zh-CN" sz="2400" b="1"/>
                        <a:t>8</a:t>
                      </a:r>
                      <a:r>
                        <a:rPr lang="zh-CN" altLang="en-US" sz="2400" b="1"/>
                        <a:t>段：</a:t>
                      </a: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/>
                        <a:t>景物： </a:t>
                      </a:r>
                      <a:endParaRPr lang="zh-CN" altLang="en-US" sz="2800" b="1"/>
                    </a:p>
                    <a:p>
                      <a:pPr>
                        <a:buNone/>
                      </a:pPr>
                      <a:r>
                        <a:rPr lang="zh-CN" altLang="en-US" sz="2800" b="1"/>
                        <a:t>人物：卖杨梅的苗族女孩子</a:t>
                      </a:r>
                      <a:endParaRPr lang="zh-CN" altLang="en-US" sz="28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/>
                        <a:t>特点：</a:t>
                      </a:r>
                      <a:endParaRPr lang="zh-CN" altLang="en-US" sz="2800" b="1"/>
                    </a:p>
                    <a:p>
                      <a:pPr>
                        <a:buNone/>
                      </a:pPr>
                      <a:r>
                        <a:rPr lang="zh-CN" altLang="en-US" sz="2800" b="1"/>
                        <a:t>特点：</a:t>
                      </a:r>
                      <a:r>
                        <a:rPr lang="en-US" altLang="zh-CN" sz="2800" b="1"/>
                        <a:t>  </a:t>
                      </a:r>
                      <a:r>
                        <a:rPr lang="zh-CN" altLang="en-US" sz="2800" b="1"/>
                        <a:t>娇美，柔和</a:t>
                      </a:r>
                      <a:endParaRPr lang="zh-CN" altLang="en-US" sz="2800" b="1"/>
                    </a:p>
                  </a:txBody>
                  <a:tcPr/>
                </a:tc>
              </a:tr>
              <a:tr h="15544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/>
                        <a:t>第</a:t>
                      </a:r>
                      <a:r>
                        <a:rPr lang="en-US" altLang="zh-CN" sz="2400" b="1"/>
                        <a:t>9</a:t>
                      </a:r>
                      <a:r>
                        <a:rPr lang="zh-CN" altLang="en-US" sz="2400" b="1"/>
                        <a:t>段：</a:t>
                      </a: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/>
                        <a:t>景物：缅桂树</a:t>
                      </a:r>
                      <a:endParaRPr lang="zh-CN" altLang="en-US" sz="2800" b="1"/>
                    </a:p>
                    <a:p>
                      <a:pPr>
                        <a:buNone/>
                      </a:pPr>
                      <a:r>
                        <a:rPr lang="zh-CN" altLang="en-US" sz="2800" b="1"/>
                        <a:t>人物：</a:t>
                      </a:r>
                      <a:endParaRPr lang="zh-CN" altLang="en-US" sz="28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/>
                        <a:t>特点：</a:t>
                      </a:r>
                      <a:endParaRPr lang="zh-CN" altLang="en-US" sz="2800" b="1"/>
                    </a:p>
                    <a:p>
                      <a:pPr>
                        <a:buNone/>
                      </a:pPr>
                      <a:r>
                        <a:rPr lang="zh-CN" altLang="en-US" sz="2800" b="1"/>
                        <a:t>特点：</a:t>
                      </a:r>
                      <a:endParaRPr lang="zh-CN" altLang="en-US" sz="2800" b="1"/>
                    </a:p>
                  </a:txBody>
                  <a:tcPr/>
                </a:tc>
              </a:tr>
              <a:tr h="98044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sym typeface="+mn-ea"/>
                        </a:rPr>
                        <a:t>第</a:t>
                      </a:r>
                      <a:r>
                        <a:rPr lang="en-US" altLang="zh-CN" sz="2400" b="1">
                          <a:sym typeface="+mn-ea"/>
                        </a:rPr>
                        <a:t>10</a:t>
                      </a:r>
                      <a:r>
                        <a:rPr lang="zh-CN" altLang="en-US" sz="2400" b="1">
                          <a:sym typeface="+mn-ea"/>
                        </a:rPr>
                        <a:t>段：</a:t>
                      </a:r>
                      <a:endParaRPr lang="zh-CN" altLang="en-US" sz="2400" b="1"/>
                    </a:p>
                    <a:p>
                      <a:pPr>
                        <a:buNone/>
                      </a:pPr>
                      <a:endParaRPr lang="zh-CN" altLang="en-US" sz="24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/>
                        <a:t>事件：与友人雨中小坐</a:t>
                      </a:r>
                      <a:endParaRPr lang="zh-CN" altLang="en-US" sz="28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/>
                        <a:t>特点：</a:t>
                      </a:r>
                      <a:endParaRPr lang="zh-CN" altLang="en-US" sz="2800" b="1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7960995" y="0"/>
            <a:ext cx="4124325" cy="918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buNone/>
            </a:pPr>
            <a:r>
              <a:rPr lang="en-US" altLang="zh-CN" sz="3200" b="1" dirty="0">
                <a:solidFill>
                  <a:srgbClr val="FC3634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400" b="1">
                <a:sym typeface="+mn-ea"/>
              </a:rPr>
              <a:t>肥大、浓绿、倒挂着也可以开金黄的花，用来辟邪</a:t>
            </a:r>
            <a:endParaRPr lang="zh-CN" altLang="en-US" sz="2400" b="1" dirty="0">
              <a:solidFill>
                <a:srgbClr val="FC3634"/>
              </a:solidFill>
              <a:latin typeface="隶书" pitchFamily="49" charset="-122"/>
              <a:ea typeface="隶书" pitchFamily="49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8380" y="-2540"/>
            <a:ext cx="1446530" cy="664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buNone/>
            </a:pPr>
            <a:r>
              <a:rPr lang="en-US" altLang="zh-CN" sz="3200" b="1" dirty="0">
                <a:solidFill>
                  <a:srgbClr val="FC3634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民俗美</a:t>
            </a:r>
            <a:endParaRPr lang="zh-CN" altLang="en-US" sz="2400" b="1" dirty="0">
              <a:solidFill>
                <a:srgbClr val="FC3634"/>
              </a:solidFill>
              <a:latin typeface="隶书" pitchFamily="49" charset="-122"/>
              <a:ea typeface="隶书" pitchFamily="49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86455" y="1070610"/>
            <a:ext cx="2056130" cy="4616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buNone/>
            </a:pPr>
            <a:r>
              <a:rPr lang="en-US" altLang="zh-CN" sz="3200" b="1" dirty="0">
                <a:solidFill>
                  <a:srgbClr val="FC3634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400" b="1">
                <a:sym typeface="+mn-ea"/>
              </a:rPr>
              <a:t>各种菌子</a:t>
            </a:r>
            <a:endParaRPr lang="zh-CN" altLang="en-US" sz="2400" b="1" dirty="0">
              <a:solidFill>
                <a:srgbClr val="FC3634"/>
              </a:solidFill>
              <a:latin typeface="隶书" pitchFamily="49" charset="-122"/>
              <a:ea typeface="隶书" pitchFamily="49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17270" y="1070610"/>
            <a:ext cx="1245870" cy="4616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buNone/>
            </a:pPr>
            <a:r>
              <a:rPr lang="en-US" altLang="zh-CN" sz="3200" b="1" dirty="0">
                <a:solidFill>
                  <a:srgbClr val="FC3634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物产多</a:t>
            </a:r>
            <a:endParaRPr lang="zh-CN" altLang="en-US" sz="2400" b="1" dirty="0">
              <a:solidFill>
                <a:srgbClr val="FC3634"/>
              </a:solidFill>
              <a:latin typeface="隶书" pitchFamily="49" charset="-122"/>
              <a:ea typeface="隶书" pitchFamily="49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81035" y="1903730"/>
            <a:ext cx="3821430" cy="4616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buNone/>
            </a:pPr>
            <a:r>
              <a:rPr lang="en-US" altLang="zh-CN" sz="3200" b="1" dirty="0">
                <a:solidFill>
                  <a:srgbClr val="FC3634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400" b="1">
                <a:sym typeface="+mn-ea"/>
              </a:rPr>
              <a:t>个大、黑红、味甜</a:t>
            </a:r>
            <a:endParaRPr lang="zh-CN" altLang="en-US" sz="2400" b="1" dirty="0">
              <a:solidFill>
                <a:srgbClr val="FC3634"/>
              </a:solidFill>
              <a:latin typeface="隶书" pitchFamily="49" charset="-122"/>
              <a:ea typeface="隶书" pitchFamily="49" charset="-122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17270" y="2008505"/>
            <a:ext cx="1245870" cy="4616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buNone/>
            </a:pPr>
            <a:r>
              <a:rPr lang="en-US" altLang="zh-CN" sz="3200" b="1" dirty="0">
                <a:solidFill>
                  <a:srgbClr val="FC3634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人情美</a:t>
            </a:r>
            <a:endParaRPr lang="zh-CN" altLang="en-US" sz="2400" b="1" dirty="0">
              <a:solidFill>
                <a:srgbClr val="FC3634"/>
              </a:solidFill>
              <a:latin typeface="隶书" pitchFamily="49" charset="-122"/>
              <a:ea typeface="隶书" pitchFamily="49" charset="-122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24250" y="1903730"/>
            <a:ext cx="2046605" cy="4616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buNone/>
            </a:pPr>
            <a:r>
              <a:rPr lang="en-US" altLang="zh-CN" sz="3200" b="1" dirty="0">
                <a:solidFill>
                  <a:srgbClr val="FC3634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400" b="1">
                <a:sym typeface="+mn-ea"/>
              </a:rPr>
              <a:t>雨季的杨梅</a:t>
            </a:r>
            <a:endParaRPr lang="zh-CN" altLang="en-US" sz="2400" b="1" dirty="0">
              <a:solidFill>
                <a:srgbClr val="FC3634"/>
              </a:solidFill>
              <a:latin typeface="隶书" pitchFamily="49" charset="-122"/>
              <a:ea typeface="隶书" pitchFamily="49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40460" y="3378200"/>
            <a:ext cx="1314450" cy="4616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buNone/>
            </a:pPr>
            <a:r>
              <a:rPr lang="en-US" altLang="zh-CN" sz="3200" b="1" dirty="0">
                <a:solidFill>
                  <a:srgbClr val="FC3634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人情美</a:t>
            </a:r>
            <a:endParaRPr lang="zh-CN" altLang="en-US" sz="2400" b="1" dirty="0">
              <a:solidFill>
                <a:srgbClr val="FC3634"/>
              </a:solidFill>
              <a:latin typeface="隶书" pitchFamily="49" charset="-122"/>
              <a:ea typeface="隶书" pitchFamily="49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63265" y="3839845"/>
            <a:ext cx="3108325" cy="4616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buNone/>
            </a:pPr>
            <a:r>
              <a:rPr lang="en-US" altLang="zh-CN" sz="3200" b="1" dirty="0">
                <a:solidFill>
                  <a:srgbClr val="FC3634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400" b="1">
                <a:sym typeface="+mn-ea"/>
              </a:rPr>
              <a:t>卖缅桂花的房东母女</a:t>
            </a:r>
            <a:endParaRPr lang="zh-CN" altLang="en-US" sz="2400" b="1"/>
          </a:p>
          <a:p>
            <a:pPr>
              <a:buNone/>
            </a:pPr>
            <a:endParaRPr lang="zh-CN" altLang="en-US" sz="2400" b="1" dirty="0">
              <a:solidFill>
                <a:srgbClr val="FC3634"/>
              </a:solidFill>
              <a:latin typeface="隶书" pitchFamily="49" charset="-122"/>
              <a:ea typeface="隶书" pitchFamily="49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67675" y="3350895"/>
            <a:ext cx="3877945" cy="4616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buNone/>
            </a:pPr>
            <a:r>
              <a:rPr lang="en-US" altLang="zh-CN" sz="3200" b="1" dirty="0">
                <a:solidFill>
                  <a:srgbClr val="FC3634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000" b="1">
                <a:sym typeface="+mn-ea"/>
              </a:rPr>
              <a:t>缅桂花纯白馨香、树高大浓绿</a:t>
            </a:r>
            <a:endParaRPr lang="zh-CN" altLang="en-US" sz="2000" b="1" dirty="0">
              <a:solidFill>
                <a:srgbClr val="FC3634"/>
              </a:solidFill>
              <a:latin typeface="隶书" pitchFamily="49" charset="-122"/>
              <a:ea typeface="隶书" pitchFamily="49" charset="-122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147685" y="3839845"/>
            <a:ext cx="2225675" cy="4616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buNone/>
            </a:pPr>
            <a:r>
              <a:rPr lang="en-US" altLang="zh-CN" sz="3200" b="1" dirty="0">
                <a:solidFill>
                  <a:srgbClr val="FC3634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400" b="1">
                <a:sym typeface="+mn-ea"/>
              </a:rPr>
              <a:t>淳朴、善良</a:t>
            </a:r>
            <a:endParaRPr lang="zh-CN" altLang="en-US" sz="2400" b="1"/>
          </a:p>
          <a:p>
            <a:pPr>
              <a:buNone/>
            </a:pPr>
            <a:endParaRPr lang="zh-CN" altLang="en-US" sz="2400" b="1" dirty="0">
              <a:solidFill>
                <a:srgbClr val="FC3634"/>
              </a:solidFill>
              <a:latin typeface="隶书" pitchFamily="49" charset="-122"/>
              <a:ea typeface="隶书" pitchFamily="49" charset="-122"/>
              <a:sym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147685" y="4899660"/>
            <a:ext cx="1861820" cy="4616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buNone/>
            </a:pPr>
            <a:r>
              <a:rPr lang="en-US" altLang="zh-CN" sz="3200" b="1" dirty="0">
                <a:solidFill>
                  <a:srgbClr val="FC3634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400" b="1">
                <a:sym typeface="+mn-ea"/>
              </a:rPr>
              <a:t>恬淡闲适</a:t>
            </a:r>
            <a:endParaRPr lang="zh-CN" altLang="en-US" sz="2400" b="1" dirty="0">
              <a:solidFill>
                <a:srgbClr val="FC3634"/>
              </a:solidFill>
              <a:latin typeface="隶书" pitchFamily="49" charset="-122"/>
              <a:ea typeface="隶书" pitchFamily="49" charset="-122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200785" y="4828540"/>
            <a:ext cx="1314450" cy="4616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buNone/>
            </a:pPr>
            <a:r>
              <a:rPr lang="en-US" altLang="zh-CN" sz="3200" b="1" dirty="0">
                <a:solidFill>
                  <a:srgbClr val="FC3634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氛围美</a:t>
            </a:r>
            <a:endParaRPr lang="zh-CN" altLang="en-US" sz="2400" b="1" dirty="0">
              <a:solidFill>
                <a:srgbClr val="FC3634"/>
              </a:solidFill>
              <a:latin typeface="隶书" pitchFamily="49" charset="-122"/>
              <a:ea typeface="隶书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1" grpId="0"/>
      <p:bldP spid="13" grpId="0"/>
      <p:bldP spid="15" grpId="0"/>
      <p:bldP spid="16" grpId="0"/>
      <p:bldP spid="17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9220" y="87630"/>
            <a:ext cx="1197292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3600" b="1">
                <a:sym typeface="+mn-ea"/>
              </a:rPr>
              <a:t>（</a:t>
            </a:r>
            <a:r>
              <a:rPr lang="en-US" altLang="zh-CN" sz="3600" b="1">
                <a:sym typeface="+mn-ea"/>
              </a:rPr>
              <a:t>2</a:t>
            </a:r>
            <a:r>
              <a:rPr lang="zh-CN" sz="3600" b="1">
                <a:sym typeface="+mn-ea"/>
              </a:rPr>
              <a:t>）</a:t>
            </a:r>
            <a:r>
              <a:rPr sz="36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文</a:t>
            </a:r>
            <a:r>
              <a:rPr lang="zh-CN" sz="36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中</a:t>
            </a:r>
            <a:r>
              <a:rPr sz="36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写了昆明的雨</a:t>
            </a:r>
            <a:r>
              <a:rPr lang="zh-CN" sz="36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，</a:t>
            </a:r>
            <a:r>
              <a:rPr sz="36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还写</a:t>
            </a:r>
            <a:r>
              <a:rPr lang="zh-CN" sz="36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了昆明雨季的景物、琐碎的人和事。但其实昆明可写的有很多，为什么选取这些来写？其目的仅仅</a:t>
            </a:r>
            <a:r>
              <a:rPr sz="36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只是</a:t>
            </a:r>
            <a:r>
              <a:rPr lang="zh-CN" sz="36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想</a:t>
            </a:r>
            <a:r>
              <a:rPr sz="36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要表达他对昆明的雨的想念之情吗？说说你的理由。</a:t>
            </a:r>
            <a:endParaRPr lang="zh-CN" altLang="en-US" sz="3600" b="1">
              <a:latin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9220" y="2719070"/>
            <a:ext cx="11781155" cy="39039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明确：景物</a:t>
            </a: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—</a:t>
            </a:r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昆明雨季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的仙人掌、各类菌子、杨梅、缅桂花。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人物</a:t>
            </a: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—</a:t>
            </a:r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昆明雨季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时卖杨梅的苗族女孩、房东母女。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事件</a:t>
            </a: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—</a:t>
            </a:r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下雨时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我和朋友在酒店小酌。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作者以</a:t>
            </a:r>
            <a:r>
              <a:rPr lang="zh-CN" altLang="en-US" sz="3200" b="1" u="sng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 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为触发点，回忆了昆明雨季特有的 </a:t>
            </a:r>
            <a:r>
              <a:rPr lang="zh-CN" altLang="en-US" sz="3200" b="1" u="sng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</a:t>
            </a:r>
            <a:r>
              <a:rPr lang="en-US" altLang="zh-CN" sz="3200" b="1" u="sng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，突出了昆明多雨的特点，展示了昆明的</a:t>
            </a:r>
            <a:r>
              <a:rPr lang="en-US" altLang="zh-CN" sz="3200" b="1" u="sng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     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，表达了他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对</a:t>
            </a:r>
            <a:r>
              <a:rPr lang="zh-CN" altLang="en-US" sz="3200" b="1" u="sng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                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的情感。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5362" name="文本框 5123"/>
          <p:cNvSpPr txBox="1"/>
          <p:nvPr>
            <p:custDataLst>
              <p:tags r:id="rId1"/>
            </p:custDataLst>
          </p:nvPr>
        </p:nvSpPr>
        <p:spPr>
          <a:xfrm>
            <a:off x="2047875" y="824230"/>
            <a:ext cx="10048875" cy="47694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339933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</a:t>
            </a:r>
            <a:r>
              <a:rPr lang="zh-CN" altLang="en-US" sz="3200" b="1" i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明确：作者把昆明雨季的景、人、事展现开来，不仅</a:t>
            </a:r>
            <a:r>
              <a:rPr lang="zh-CN" altLang="en-US" sz="3200" b="1" i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表达了……也表达了……</a:t>
            </a:r>
            <a:endParaRPr lang="zh-CN" altLang="en-US" sz="3200" b="1" i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 i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文章描写内容看起来有些</a:t>
            </a:r>
            <a:r>
              <a:rPr lang="en-US" altLang="zh-CN" sz="3200" b="1" i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“</a:t>
            </a:r>
            <a:r>
              <a:rPr lang="zh-CN" altLang="en-US" sz="3200" b="1" i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散</a:t>
            </a:r>
            <a:r>
              <a:rPr lang="en-US" altLang="zh-CN" sz="3200" b="1" i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”</a:t>
            </a:r>
            <a:r>
              <a:rPr lang="zh-CN" altLang="en-US" sz="3200" b="1" i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，但其中始终贯穿着一条感情线索，那就是</a:t>
            </a:r>
            <a:r>
              <a:rPr lang="zh-CN" altLang="en-US" sz="3200" b="1" i="1" u="sng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                      </a:t>
            </a:r>
            <a:r>
              <a:rPr lang="zh-CN" altLang="en-US" sz="3200" b="1" i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。作者用这样一条感情线索将零散的素材聚拢起来。这就是散文</a:t>
            </a:r>
            <a:r>
              <a:rPr lang="en-US" altLang="zh-CN" sz="3200" b="1" i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“</a:t>
            </a:r>
            <a:r>
              <a:rPr lang="zh-CN" altLang="en-US" sz="3200" b="1" i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形散神聚</a:t>
            </a:r>
            <a:r>
              <a:rPr lang="en-US" altLang="zh-CN" sz="3200" b="1" i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”</a:t>
            </a:r>
            <a:r>
              <a:rPr lang="zh-CN" altLang="en-US" sz="3200" b="1" i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的特点。</a:t>
            </a:r>
            <a:endParaRPr lang="zh-CN" altLang="en-US" sz="3200" b="1" i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25602" name="图片 5125" descr="复件 小女孩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323850"/>
            <a:ext cx="1967230" cy="3937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35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>
                                            <p:txEl>
                                              <p:charRg st="35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>
                                            <p:txEl>
                                              <p:charRg st="35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55295" y="657860"/>
            <a:ext cx="968057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fontAlgn="auto"/>
            <a:r>
              <a:rPr lang="zh-CN" altLang="en-US" sz="54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三、品语言，体悟深情</a:t>
            </a:r>
            <a:endParaRPr lang="zh-CN" altLang="en-US" sz="54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4978" y="2018665"/>
            <a:ext cx="1159827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latin typeface="Calibri" panose="020F0502020204030204" pitchFamily="34" charset="0"/>
              </a:rPr>
              <a:t>要求：</a:t>
            </a:r>
            <a:r>
              <a:rPr lang="zh-CN" altLang="en-US" sz="4000" b="1">
                <a:latin typeface="Calibri" panose="020F0502020204030204" pitchFamily="34" charset="0"/>
                <a:sym typeface="+mn-ea"/>
              </a:rPr>
              <a:t>小组合作</a:t>
            </a:r>
            <a:r>
              <a:rPr lang="zh-CN" altLang="en-US" sz="4000" b="1">
                <a:latin typeface="Calibri" panose="020F0502020204030204" pitchFamily="34" charset="0"/>
              </a:rPr>
              <a:t>精读</a:t>
            </a:r>
            <a:r>
              <a:rPr lang="en-US" altLang="zh-CN" sz="4000" b="1">
                <a:latin typeface="Calibri" panose="020F0502020204030204" pitchFamily="34" charset="0"/>
              </a:rPr>
              <a:t>8</a:t>
            </a:r>
            <a:r>
              <a:rPr lang="zh-CN" altLang="en-US" sz="4000" b="1">
                <a:latin typeface="Calibri" panose="020F0502020204030204" pitchFamily="34" charset="0"/>
              </a:rPr>
              <a:t>段，多角度赏析散文语言</a:t>
            </a:r>
            <a:endParaRPr lang="zh-CN" altLang="en-US" sz="4000" b="1">
              <a:latin typeface="Calibri" panose="020F0502020204030204" pitchFamily="34" charset="0"/>
            </a:endParaRPr>
          </a:p>
          <a:p>
            <a:endParaRPr lang="zh-CN" altLang="en-US" sz="4000" b="1">
              <a:latin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5265" y="3340735"/>
            <a:ext cx="11045825" cy="2553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赏析角度：</a:t>
            </a: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1.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首选修辞角度</a:t>
            </a:r>
            <a:endParaRPr lang="en-US" altLang="zh-CN" sz="3200" b="1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    2.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描写角度</a:t>
            </a:r>
            <a:endParaRPr lang="en-US" altLang="zh-CN" sz="3200" b="1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    3.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观察角度</a:t>
            </a:r>
            <a:endParaRPr lang="en-US" altLang="zh-CN" sz="3200" b="1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    4.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表现手法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    5.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抓关键词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2290" name="标题 12289"/>
          <p:cNvSpPr>
            <a:spLocks noGrp="1"/>
          </p:cNvSpPr>
          <p:nvPr/>
        </p:nvSpPr>
        <p:spPr>
          <a:xfrm>
            <a:off x="59690" y="233045"/>
            <a:ext cx="12072620" cy="5212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/>
            <a:r>
              <a:rPr lang="zh-CN" altLang="en-US" sz="2800" b="1" strike="noStrike" noProof="1">
                <a:latin typeface="+mn-ea"/>
                <a:ea typeface="+mn-ea"/>
              </a:rPr>
              <a:t>试赏析下列语句的表达效果。</a:t>
            </a:r>
            <a:endParaRPr lang="zh-CN" altLang="en-US" sz="2800" b="1" strike="noStrike" noProof="1">
              <a:latin typeface="+mn-ea"/>
              <a:ea typeface="+mn-ea"/>
            </a:endParaRPr>
          </a:p>
          <a:p>
            <a:pPr fontAlgn="auto"/>
            <a:endParaRPr lang="en-US" sz="2800" b="1" strike="noStrike" noProof="1">
              <a:latin typeface="+mn-ea"/>
              <a:ea typeface="+mn-ea"/>
            </a:endParaRPr>
          </a:p>
          <a:p>
            <a:pPr fontAlgn="auto"/>
            <a:r>
              <a:rPr lang="en-US" sz="2800" b="1" strike="noStrike" noProof="1">
                <a:latin typeface="+mn-ea"/>
                <a:ea typeface="+mn-ea"/>
              </a:rPr>
              <a:t>1.</a:t>
            </a:r>
            <a:r>
              <a:rPr sz="2800" b="1" strike="noStrike" noProof="1">
                <a:latin typeface="+mn-ea"/>
                <a:ea typeface="+mn-ea"/>
              </a:rPr>
              <a:t>雨季的果子，是杨梅。卖杨梅的都是苗族女孩子，戴一顶小花帽子，穿着扳尖的绣了满帮花的鞋，坐在人家阶石的一角，不时吆唤一声：“卖杨梅——”，声音娇娇的。她们的声音使得昆明雨季的空气更加柔和了。</a:t>
            </a:r>
            <a:endParaRPr sz="2800" b="1" strike="noStrike" noProof="1">
              <a:latin typeface="+mn-ea"/>
              <a:ea typeface="+mn-ea"/>
            </a:endParaRPr>
          </a:p>
          <a:p>
            <a:pPr fontAlgn="auto"/>
            <a:endParaRPr lang="en-US" sz="2800" b="1" strike="noStrike" noProof="1">
              <a:latin typeface="+mn-ea"/>
              <a:ea typeface="+mn-ea"/>
            </a:endParaRPr>
          </a:p>
          <a:p>
            <a:pPr fontAlgn="auto"/>
            <a:endParaRPr lang="en-US" sz="2800" b="1" strike="noStrike" noProof="1">
              <a:latin typeface="+mn-ea"/>
              <a:ea typeface="+mn-ea"/>
            </a:endParaRPr>
          </a:p>
          <a:p>
            <a:pPr fontAlgn="auto"/>
            <a:r>
              <a:rPr lang="en-US" sz="2800" b="1" strike="noStrike" noProof="1">
                <a:latin typeface="+mn-ea"/>
                <a:ea typeface="+mn-ea"/>
              </a:rPr>
              <a:t>2.</a:t>
            </a:r>
            <a:r>
              <a:rPr sz="2800" b="1" strike="noStrike" noProof="1">
                <a:latin typeface="+mn-ea"/>
                <a:ea typeface="+mn-ea"/>
              </a:rPr>
              <a:t>昆明的杨梅很大，有一个乒乓球那样大，颜色黑红黑红的，叫做“火炭梅”。这个名字起得真好，真是像一球烧得炽红的火炭！</a:t>
            </a:r>
            <a:endParaRPr sz="2800" b="1" strike="noStrike" noProof="1">
              <a:latin typeface="+mn-ea"/>
              <a:ea typeface="+mn-ea"/>
            </a:endParaRPr>
          </a:p>
          <a:p>
            <a:pPr fontAlgn="auto"/>
            <a:endParaRPr lang="en-US" sz="2800" b="1" strike="noStrike" noProof="1">
              <a:latin typeface="+mn-ea"/>
              <a:ea typeface="+mn-ea"/>
            </a:endParaRPr>
          </a:p>
          <a:p>
            <a:pPr fontAlgn="auto"/>
            <a:r>
              <a:rPr lang="en-US" sz="2800" b="1" strike="noStrike" noProof="1">
                <a:latin typeface="+mn-ea"/>
                <a:ea typeface="+mn-ea"/>
              </a:rPr>
              <a:t>3.</a:t>
            </a:r>
            <a:r>
              <a:rPr sz="2800" b="1" strike="noStrike" noProof="1">
                <a:latin typeface="+mn-ea"/>
                <a:ea typeface="+mn-ea"/>
              </a:rPr>
              <a:t>一点都不酸！我吃过苏州洞庭山的杨梅、井冈山的杨梅，好像都比不上昆明的火炭梅。 </a:t>
            </a:r>
            <a:endParaRPr sz="2800" b="1" strike="noStrike" noProof="1">
              <a:latin typeface="+mn-ea"/>
              <a:ea typeface="+mn-ea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2290" name="标题 12289"/>
          <p:cNvSpPr>
            <a:spLocks noGrp="1"/>
          </p:cNvSpPr>
          <p:nvPr/>
        </p:nvSpPr>
        <p:spPr>
          <a:xfrm>
            <a:off x="135890" y="261620"/>
            <a:ext cx="11695430" cy="2051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/>
            <a:r>
              <a:rPr lang="en-US" altLang="zh-CN" sz="3200" b="1" strike="noStrike" noProof="1" dirty="0">
                <a:latin typeface="+mn-ea"/>
                <a:ea typeface="+mn-ea"/>
                <a:cs typeface="+mj-cs"/>
              </a:rPr>
              <a:t>1.</a:t>
            </a:r>
            <a:r>
              <a:rPr sz="3200" b="1">
                <a:latin typeface="+mn-ea"/>
                <a:ea typeface="+mn-ea"/>
                <a:sym typeface="+mn-ea"/>
              </a:rPr>
              <a:t>雨季的果子，是杨梅。卖杨梅的都是苗族女孩子，戴一顶小花帽子，穿着扳尖的绣了满帮花的鞋，坐在人家阶石的一角，不时吆唤一声：“卖杨梅——”，声音娇娇的。她们的声音使得昆明雨季的空气更加柔和了。</a:t>
            </a:r>
            <a:r>
              <a:rPr lang="zh-CN" sz="3200" b="1">
                <a:latin typeface="+mn-ea"/>
                <a:ea typeface="+mn-ea"/>
                <a:sym typeface="+mn-ea"/>
              </a:rPr>
              <a:t>（次要事物）</a:t>
            </a:r>
            <a:endParaRPr lang="zh-CN" sz="3200" b="1" strike="noStrike" noProof="1" dirty="0">
              <a:latin typeface="+mn-ea"/>
              <a:ea typeface="+mn-ea"/>
              <a:sym typeface="+mn-ea"/>
            </a:endParaRPr>
          </a:p>
        </p:txBody>
      </p:sp>
      <p:sp>
        <p:nvSpPr>
          <p:cNvPr id="32770" name="内容占位符 2"/>
          <p:cNvSpPr>
            <a:spLocks noGrp="1"/>
          </p:cNvSpPr>
          <p:nvPr/>
        </p:nvSpPr>
        <p:spPr>
          <a:xfrm>
            <a:off x="252095" y="2431415"/>
            <a:ext cx="11299825" cy="411226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/>
          </a:ln>
        </p:spPr>
        <p:txBody>
          <a:bodyPr lIns="91440" tIns="45720" rIns="91440" bIns="45720" anchor="t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endParaRPr lang="zh-CN" altLang="en-US" sz="4000" b="1" dirty="0">
              <a:solidFill>
                <a:srgbClr val="0066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  <a:p>
            <a:pPr marL="0" indent="0" defTabSz="685800">
              <a:buNone/>
            </a:pPr>
            <a:r>
              <a:rPr lang="zh-CN" altLang="en-US" sz="4000" b="1" dirty="0">
                <a:solidFill>
                  <a:srgbClr val="0066FF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本句运用了</a:t>
            </a:r>
            <a:r>
              <a:rPr lang="zh-CN" altLang="en-US" sz="4000" b="1" u="sng" dirty="0">
                <a:solidFill>
                  <a:srgbClr val="0066FF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               </a:t>
            </a:r>
            <a:r>
              <a:rPr lang="zh-CN" altLang="en-US" sz="4000" b="1" dirty="0">
                <a:solidFill>
                  <a:srgbClr val="0066FF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（描写方法），</a:t>
            </a:r>
            <a:r>
              <a:rPr lang="zh-CN" altLang="en-US" sz="4000" b="1" u="sng" dirty="0">
                <a:solidFill>
                  <a:srgbClr val="0066FF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               </a:t>
            </a:r>
            <a:r>
              <a:rPr lang="zh-CN" altLang="en-US" sz="4000" b="1" dirty="0">
                <a:solidFill>
                  <a:srgbClr val="0066FF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（效果）地写出了</a:t>
            </a:r>
            <a:r>
              <a:rPr lang="zh-CN" altLang="en-US" sz="4000" b="1" u="sng" dirty="0">
                <a:solidFill>
                  <a:srgbClr val="0066FF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                           </a:t>
            </a:r>
            <a:r>
              <a:rPr lang="zh-CN" altLang="en-US" sz="4000" b="1" dirty="0">
                <a:solidFill>
                  <a:srgbClr val="0066FF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（描写对象及其特点），表达了</a:t>
            </a:r>
            <a:r>
              <a:rPr lang="zh-CN" altLang="en-US" sz="4000" b="1" u="sng" dirty="0">
                <a:solidFill>
                  <a:srgbClr val="0066FF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                          </a:t>
            </a:r>
            <a:r>
              <a:rPr lang="zh-CN" altLang="en-US" sz="4000" b="1" dirty="0">
                <a:solidFill>
                  <a:srgbClr val="0066FF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（思想感情紧扣主旨）</a:t>
            </a:r>
            <a:endParaRPr lang="zh-CN" altLang="en-US" sz="4000" b="1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27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27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27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27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标题 12289"/>
          <p:cNvSpPr>
            <a:spLocks noGrp="1"/>
          </p:cNvSpPr>
          <p:nvPr/>
        </p:nvSpPr>
        <p:spPr>
          <a:xfrm>
            <a:off x="182880" y="1258570"/>
            <a:ext cx="12072620" cy="15786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/>
            <a:r>
              <a:rPr lang="en-US" sz="3600" b="1" strike="noStrike" noProof="1">
                <a:latin typeface="+mn-ea"/>
                <a:ea typeface="+mn-ea"/>
              </a:rPr>
              <a:t>2.</a:t>
            </a:r>
            <a:r>
              <a:rPr sz="3600" b="1" strike="noStrike" noProof="1">
                <a:latin typeface="+mn-ea"/>
                <a:ea typeface="+mn-ea"/>
              </a:rPr>
              <a:t>昆明的杨梅很大，有一个乒乓球那样大，颜色黑红黑红的，叫做“火炭梅”。这个名字起得真好，真是像一球烧得炽红的火炭！</a:t>
            </a:r>
            <a:endParaRPr sz="3600" b="1" strike="noStrike" noProof="1">
              <a:latin typeface="+mn-ea"/>
              <a:ea typeface="+mn-ea"/>
            </a:endParaRPr>
          </a:p>
          <a:p>
            <a:pPr fontAlgn="auto"/>
            <a:endParaRPr lang="en-US" sz="3600" b="1" strike="noStrike" noProof="1">
              <a:latin typeface="+mn-ea"/>
              <a:ea typeface="+mn-ea"/>
            </a:endParaRPr>
          </a:p>
          <a:p>
            <a:pPr fontAlgn="auto"/>
            <a:endParaRPr sz="1700" b="1" strike="noStrike" noProof="1">
              <a:latin typeface="+mn-ea"/>
              <a:ea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2880" y="3195320"/>
            <a:ext cx="1056640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defTabSz="685800"/>
            <a:r>
              <a:rPr lang="zh-CN" altLang="en-US" sz="3600" b="1" dirty="0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本句运用了</a:t>
            </a:r>
            <a:r>
              <a:rPr lang="zh-CN" altLang="en-US" sz="3600" b="1" u="sng" dirty="0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            </a:t>
            </a:r>
            <a:r>
              <a:rPr lang="zh-CN" altLang="en-US" sz="3600" b="1" dirty="0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（修辞方法），</a:t>
            </a:r>
            <a:r>
              <a:rPr lang="zh-CN" altLang="en-US" sz="3600" b="1" u="sng" dirty="0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             </a:t>
            </a:r>
            <a:r>
              <a:rPr lang="zh-CN" altLang="en-US" sz="3600" b="1" dirty="0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（效果）地写出了</a:t>
            </a:r>
            <a:r>
              <a:rPr lang="zh-CN" altLang="en-US" sz="3600" b="1" u="sng" dirty="0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                     </a:t>
            </a:r>
            <a:r>
              <a:rPr lang="zh-CN" altLang="en-US" sz="3600" b="1" dirty="0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（描写对象及其特点），表达了</a:t>
            </a:r>
            <a:r>
              <a:rPr lang="zh-CN" altLang="en-US" sz="3600" b="1" u="sng" dirty="0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                           </a:t>
            </a:r>
            <a:r>
              <a:rPr lang="zh-CN" altLang="en-US" sz="3600" b="1" dirty="0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（思想感情紧扣主旨）</a:t>
            </a:r>
            <a:endParaRPr lang="zh-CN" altLang="en-US" sz="3600" b="1" dirty="0">
              <a:solidFill>
                <a:srgbClr val="FF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58420" y="777558"/>
            <a:ext cx="10972800" cy="1143000"/>
          </a:xfrm>
        </p:spPr>
        <p:txBody>
          <a:bodyPr lIns="91440" tIns="45720" rIns="91440" bIns="45720" anchor="ctr"/>
          <a:p>
            <a:pPr algn="l"/>
            <a:r>
              <a:rPr lang="en-US" sz="4000" b="1">
                <a:latin typeface="+mn-ea"/>
                <a:ea typeface="+mn-ea"/>
                <a:sym typeface="+mn-ea"/>
              </a:rPr>
              <a:t>3.</a:t>
            </a:r>
            <a:r>
              <a:rPr sz="4000" b="1">
                <a:latin typeface="+mn-ea"/>
                <a:ea typeface="+mn-ea"/>
                <a:sym typeface="+mn-ea"/>
              </a:rPr>
              <a:t>一点都不酸！我吃过苏州洞庭山的杨梅、井冈山的杨梅，好像都比不上昆明的火炭梅。</a:t>
            </a:r>
            <a:endParaRPr lang="zh-CN" altLang="en-US" sz="4000" b="1"/>
          </a:p>
        </p:txBody>
      </p:sp>
      <p:sp>
        <p:nvSpPr>
          <p:cNvPr id="32770" name="内容占位符 2"/>
          <p:cNvSpPr>
            <a:spLocks noGrp="1"/>
          </p:cNvSpPr>
          <p:nvPr>
            <p:ph idx="4294967295"/>
          </p:nvPr>
        </p:nvSpPr>
        <p:spPr>
          <a:xfrm>
            <a:off x="164465" y="1996440"/>
            <a:ext cx="11299825" cy="2536825"/>
          </a:xfrm>
          <a:solidFill>
            <a:srgbClr val="FFFFFF"/>
          </a:solidFill>
          <a:ln w="12700">
            <a:solidFill>
              <a:srgbClr val="000000"/>
            </a:solidFill>
            <a:miter/>
          </a:ln>
        </p:spPr>
        <p:txBody>
          <a:bodyPr lIns="91440" tIns="45720" rIns="91440" bIns="45720" anchor="t"/>
          <a:p>
            <a:pPr marL="0" indent="0" defTabSz="685800">
              <a:buNone/>
            </a:pPr>
            <a:endParaRPr lang="zh-CN" altLang="en-US" sz="4000" b="1" dirty="0">
              <a:solidFill>
                <a:srgbClr val="0066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  <a:p>
            <a:pPr marL="0" indent="0" defTabSz="685800">
              <a:buNone/>
            </a:pPr>
            <a:r>
              <a:rPr lang="zh-CN" altLang="en-US" b="1" dirty="0">
                <a:solidFill>
                  <a:srgbClr val="0066FF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本句运用了</a:t>
            </a:r>
            <a:r>
              <a:rPr lang="zh-CN" altLang="en-US" b="1" u="sng" dirty="0">
                <a:solidFill>
                  <a:srgbClr val="0066FF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               </a:t>
            </a:r>
            <a:r>
              <a:rPr lang="zh-CN" altLang="en-US" b="1" dirty="0">
                <a:solidFill>
                  <a:srgbClr val="0066FF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（表现手法），</a:t>
            </a:r>
            <a:r>
              <a:rPr lang="zh-CN" altLang="en-US" b="1" u="sng" dirty="0">
                <a:solidFill>
                  <a:srgbClr val="0066FF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               </a:t>
            </a:r>
            <a:r>
              <a:rPr lang="zh-CN" altLang="en-US" b="1" dirty="0">
                <a:solidFill>
                  <a:srgbClr val="0066FF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（效果）表现出了</a:t>
            </a:r>
            <a:r>
              <a:rPr lang="zh-CN" altLang="en-US" b="1" u="sng" dirty="0">
                <a:solidFill>
                  <a:srgbClr val="0066FF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                           </a:t>
            </a:r>
            <a:r>
              <a:rPr lang="zh-CN" altLang="en-US" b="1" dirty="0">
                <a:solidFill>
                  <a:srgbClr val="0066FF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（描写对象及其特点），表达了</a:t>
            </a:r>
            <a:r>
              <a:rPr lang="zh-CN" altLang="en-US" b="1" u="sng" dirty="0">
                <a:solidFill>
                  <a:srgbClr val="0066FF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                          </a:t>
            </a:r>
            <a:r>
              <a:rPr lang="zh-CN" altLang="en-US" b="1" dirty="0">
                <a:solidFill>
                  <a:srgbClr val="0066FF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（思想感情紧扣主旨）。</a:t>
            </a:r>
            <a:endParaRPr lang="zh-CN" altLang="en-US" sz="4000" b="1">
              <a:solidFill>
                <a:srgbClr val="0066FF"/>
              </a:solidFill>
            </a:endParaRPr>
          </a:p>
          <a:p>
            <a:pPr marL="0" indent="0" defTabSz="685800">
              <a:buNone/>
            </a:pPr>
            <a:endParaRPr lang="zh-CN" altLang="en-US" sz="4000" b="1">
              <a:solidFill>
                <a:srgbClr val="0066FF"/>
              </a:solidFill>
            </a:endParaRPr>
          </a:p>
          <a:p>
            <a:pPr marL="0" indent="0" defTabSz="685800">
              <a:buNone/>
            </a:pP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420" y="5065395"/>
            <a:ext cx="11118850" cy="17284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buNone/>
            </a:pPr>
            <a:r>
              <a:rPr lang="en-US" altLang="zh-CN" sz="3200" b="1" dirty="0">
                <a:solidFill>
                  <a:srgbClr val="FC3634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3600" b="1">
                <a:solidFill>
                  <a:srgbClr val="0066FF"/>
                </a:solidFill>
                <a:sym typeface="+mn-ea"/>
              </a:rPr>
              <a:t>归纳：赏析句子的格式</a:t>
            </a:r>
            <a:endParaRPr lang="zh-CN" altLang="en-US" sz="3600" b="1">
              <a:solidFill>
                <a:srgbClr val="0066FF"/>
              </a:solidFill>
              <a:sym typeface="+mn-ea"/>
            </a:endParaRPr>
          </a:p>
          <a:p>
            <a:pPr>
              <a:buNone/>
            </a:pPr>
            <a:r>
              <a:rPr lang="en-US" altLang="zh-CN" sz="3600" b="1">
                <a:solidFill>
                  <a:srgbClr val="FF0000"/>
                </a:solidFill>
                <a:sym typeface="+mn-ea"/>
              </a:rPr>
              <a:t>            </a:t>
            </a:r>
            <a:r>
              <a:rPr lang="zh-CN" altLang="en-US" sz="3600" b="1">
                <a:solidFill>
                  <a:srgbClr val="FF0000"/>
                </a:solidFill>
                <a:sym typeface="+mn-ea"/>
              </a:rPr>
              <a:t>判定写法</a:t>
            </a:r>
            <a:r>
              <a:rPr lang="en-US" altLang="zh-CN" sz="3600" b="1">
                <a:solidFill>
                  <a:srgbClr val="FF0000"/>
                </a:solidFill>
                <a:sym typeface="+mn-ea"/>
              </a:rPr>
              <a:t>+</a:t>
            </a:r>
            <a:r>
              <a:rPr lang="zh-CN" altLang="en-US" sz="3600" b="1">
                <a:solidFill>
                  <a:srgbClr val="FF0000"/>
                </a:solidFill>
                <a:sym typeface="+mn-ea"/>
              </a:rPr>
              <a:t>找准描写对象及其特点</a:t>
            </a:r>
            <a:r>
              <a:rPr lang="en-US" altLang="zh-CN" sz="3600" b="1">
                <a:solidFill>
                  <a:srgbClr val="FF0000"/>
                </a:solidFill>
                <a:sym typeface="+mn-ea"/>
              </a:rPr>
              <a:t>+</a:t>
            </a:r>
            <a:r>
              <a:rPr lang="zh-CN" altLang="en-US" sz="3600" b="1">
                <a:solidFill>
                  <a:srgbClr val="FF0000"/>
                </a:solidFill>
                <a:sym typeface="+mn-ea"/>
              </a:rPr>
              <a:t>表情达意的作用（紧扣主旨）</a:t>
            </a:r>
            <a:endParaRPr lang="zh-CN" altLang="en-US" sz="3600" b="1" dirty="0">
              <a:solidFill>
                <a:srgbClr val="FC3634"/>
              </a:solidFill>
              <a:latin typeface="隶书" pitchFamily="49" charset="-122"/>
              <a:ea typeface="隶书" pitchFamily="49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27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27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27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27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标题 1"/>
          <p:cNvPicPr>
            <a:picLocks noGrp="1" noChangeAspect="1"/>
          </p:cNvPicPr>
          <p:nvPr>
            <p:ph type="title"/>
          </p:nvPr>
        </p:nvPicPr>
        <p:blipFill>
          <a:blip r:embed="rId1"/>
          <a:stretch>
            <a:fillRect/>
          </a:stretch>
        </p:blipFill>
        <p:spPr>
          <a:xfrm>
            <a:off x="0" y="274638"/>
            <a:ext cx="9077325" cy="1143000"/>
          </a:xfrm>
        </p:spPr>
      </p:pic>
      <p:pic>
        <p:nvPicPr>
          <p:cNvPr id="6145" name="内容占位符 3" descr="timg (10)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14287"/>
            <a:ext cx="11974513" cy="6815137"/>
          </a:xfrm>
        </p:spPr>
      </p:pic>
      <p:sp>
        <p:nvSpPr>
          <p:cNvPr id="2" name="文本框 1"/>
          <p:cNvSpPr txBox="1"/>
          <p:nvPr/>
        </p:nvSpPr>
        <p:spPr>
          <a:xfrm>
            <a:off x="0" y="115570"/>
            <a:ext cx="736727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8000">
                <a:solidFill>
                  <a:schemeClr val="bg1"/>
                </a:solidFill>
              </a:rPr>
              <a:t>滇池</a:t>
            </a:r>
            <a:r>
              <a:rPr lang="zh-CN" altLang="zh-CN" sz="4000">
                <a:solidFill>
                  <a:schemeClr val="bg1"/>
                </a:solidFill>
              </a:rPr>
              <a:t>风光秀丽，碧波万顷，风帆点点，湖光山色，令人陶醉。</a:t>
            </a:r>
            <a:endParaRPr lang="zh-CN" altLang="zh-CN" sz="4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58420" y="777558"/>
            <a:ext cx="10972800" cy="1143000"/>
          </a:xfrm>
        </p:spPr>
        <p:txBody>
          <a:bodyPr lIns="91440" tIns="45720" rIns="91440" bIns="45720" anchor="ctr"/>
          <a:p>
            <a:pPr algn="l"/>
            <a:r>
              <a:rPr lang="zh-CN" altLang="en-US" sz="4000" b="1"/>
              <a:t>四、小结文本</a:t>
            </a:r>
            <a:br>
              <a:rPr lang="zh-CN" altLang="en-US" sz="4000" b="1"/>
            </a:br>
            <a:endParaRPr lang="zh-CN" altLang="en-US" sz="4000" b="1"/>
          </a:p>
        </p:txBody>
      </p:sp>
      <p:sp>
        <p:nvSpPr>
          <p:cNvPr id="32770" name="内容占位符 2"/>
          <p:cNvSpPr>
            <a:spLocks noGrp="1"/>
          </p:cNvSpPr>
          <p:nvPr>
            <p:ph idx="4294967295"/>
          </p:nvPr>
        </p:nvSpPr>
        <p:spPr>
          <a:xfrm>
            <a:off x="309245" y="1531620"/>
            <a:ext cx="11299825" cy="4112260"/>
          </a:xfrm>
          <a:solidFill>
            <a:srgbClr val="FFFFFF"/>
          </a:solidFill>
          <a:ln w="12700">
            <a:solidFill>
              <a:srgbClr val="000000"/>
            </a:solidFill>
            <a:miter/>
          </a:ln>
        </p:spPr>
        <p:txBody>
          <a:bodyPr lIns="91440" tIns="45720" rIns="91440" bIns="45720" anchor="t"/>
          <a:p>
            <a:pPr marL="0" indent="0" defTabSz="685800">
              <a:buNone/>
            </a:pPr>
            <a:endParaRPr lang="zh-CN" altLang="en-US" sz="4000" b="1" dirty="0">
              <a:solidFill>
                <a:srgbClr val="0066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  <a:p>
            <a:pPr marL="0" indent="0" defTabSz="685800">
              <a:buNone/>
            </a:pPr>
            <a:r>
              <a:rPr lang="en-US" altLang="zh-CN" sz="4000" b="1" dirty="0">
                <a:solidFill>
                  <a:srgbClr val="0066FF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      </a:t>
            </a:r>
            <a:r>
              <a:rPr lang="zh-CN" altLang="en-US" sz="4000" b="1" dirty="0">
                <a:solidFill>
                  <a:srgbClr val="0066FF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这节课你学会了什么？</a:t>
            </a:r>
            <a:endParaRPr lang="zh-CN" altLang="en-US" sz="4000" b="1" dirty="0">
              <a:solidFill>
                <a:srgbClr val="0066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  <a:p>
            <a:pPr marL="0" indent="0" defTabSz="685800">
              <a:buNone/>
            </a:pPr>
            <a:r>
              <a:rPr lang="zh-CN" altLang="en-US" sz="4000" b="1" dirty="0">
                <a:solidFill>
                  <a:srgbClr val="0066FF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              </a:t>
            </a:r>
            <a:endParaRPr lang="zh-CN" altLang="en-US" sz="4000" b="1" dirty="0">
              <a:solidFill>
                <a:srgbClr val="0066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2770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2770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2770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2770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27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27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27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27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109220" y="-317"/>
            <a:ext cx="10972800" cy="1143000"/>
          </a:xfrm>
        </p:spPr>
        <p:txBody>
          <a:bodyPr lIns="91440" tIns="45720" rIns="91440" bIns="45720" anchor="ctr"/>
          <a:p>
            <a:pPr algn="l"/>
            <a:r>
              <a:rPr lang="zh-CN" altLang="en-US" sz="4000" b="1"/>
              <a:t>四、练习巩固</a:t>
            </a:r>
            <a:endParaRPr lang="zh-CN" altLang="en-US" sz="4000" b="1"/>
          </a:p>
        </p:txBody>
      </p:sp>
      <p:sp>
        <p:nvSpPr>
          <p:cNvPr id="32770" name="内容占位符 2"/>
          <p:cNvSpPr>
            <a:spLocks noGrp="1"/>
          </p:cNvSpPr>
          <p:nvPr>
            <p:ph idx="4294967295"/>
          </p:nvPr>
        </p:nvSpPr>
        <p:spPr>
          <a:xfrm>
            <a:off x="29210" y="1244600"/>
            <a:ext cx="11299825" cy="5638800"/>
          </a:xfrm>
          <a:solidFill>
            <a:srgbClr val="FFFFFF"/>
          </a:solidFill>
          <a:ln w="12700">
            <a:solidFill>
              <a:srgbClr val="000000"/>
            </a:solidFill>
            <a:miter/>
          </a:ln>
        </p:spPr>
        <p:txBody>
          <a:bodyPr lIns="91440" tIns="45720" rIns="91440" bIns="45720" anchor="t"/>
          <a:p>
            <a:pPr marL="0" indent="0" defTabSz="685800">
              <a:buNone/>
            </a:pPr>
            <a:r>
              <a:rPr lang="en-US" altLang="zh-CN" b="1" dirty="0">
                <a:solidFill>
                  <a:srgbClr val="0066FF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1.</a:t>
            </a:r>
            <a:r>
              <a:rPr lang="zh-CN" altLang="en-US" b="1" dirty="0">
                <a:solidFill>
                  <a:srgbClr val="0066FF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本文题目是</a:t>
            </a:r>
            <a:r>
              <a:rPr lang="en-US" altLang="zh-CN" b="1" dirty="0">
                <a:solidFill>
                  <a:srgbClr val="0066FF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“</a:t>
            </a:r>
            <a:r>
              <a:rPr lang="zh-CN" altLang="en-US" b="1" dirty="0">
                <a:solidFill>
                  <a:srgbClr val="0066FF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昆明的雨</a:t>
            </a:r>
            <a:r>
              <a:rPr lang="en-US" altLang="zh-CN" b="1" dirty="0">
                <a:solidFill>
                  <a:srgbClr val="0066FF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”</a:t>
            </a:r>
            <a:r>
              <a:rPr lang="zh-CN" altLang="en-US" b="1" dirty="0">
                <a:solidFill>
                  <a:srgbClr val="0066FF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，为何开篇先写给宁坤的画？</a:t>
            </a:r>
            <a:endParaRPr lang="zh-CN" altLang="en-US" b="1" dirty="0">
              <a:solidFill>
                <a:srgbClr val="0066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  <a:p>
            <a:pPr marL="0" indent="0" defTabSz="685800">
              <a:buNone/>
            </a:pPr>
            <a:endParaRPr lang="zh-CN" altLang="en-US" b="1" dirty="0">
              <a:solidFill>
                <a:srgbClr val="0066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  <a:p>
            <a:pPr marL="0" indent="0" defTabSz="685800">
              <a:buNone/>
            </a:pPr>
            <a:endParaRPr lang="zh-CN" altLang="en-US" b="1" dirty="0">
              <a:solidFill>
                <a:srgbClr val="0066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  <a:p>
            <a:pPr marL="0" indent="0" defTabSz="685800">
              <a:buNone/>
            </a:pPr>
            <a:endParaRPr lang="zh-CN" altLang="en-US" b="1" dirty="0">
              <a:solidFill>
                <a:srgbClr val="0066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  <a:p>
            <a:pPr marL="0" indent="0" defTabSz="685800">
              <a:buNone/>
            </a:pPr>
            <a:endParaRPr lang="zh-CN" altLang="en-US" b="1" dirty="0">
              <a:solidFill>
                <a:srgbClr val="0066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  <a:p>
            <a:pPr marL="0" indent="0" defTabSz="685800">
              <a:buNone/>
            </a:pPr>
            <a:endParaRPr lang="zh-CN" altLang="en-US" b="1" dirty="0">
              <a:solidFill>
                <a:srgbClr val="0066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  <a:p>
            <a:pPr marL="0" indent="0" defTabSz="685800">
              <a:buNone/>
            </a:pPr>
            <a:r>
              <a:rPr lang="en-US" altLang="zh-CN" b="1" dirty="0">
                <a:solidFill>
                  <a:srgbClr val="0066FF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2.</a:t>
            </a:r>
            <a:r>
              <a:rPr lang="zh-CN" altLang="en-US" b="1" dirty="0">
                <a:solidFill>
                  <a:srgbClr val="0066FF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第</a:t>
            </a:r>
            <a:r>
              <a:rPr lang="en-US" altLang="zh-CN" b="1" dirty="0">
                <a:solidFill>
                  <a:srgbClr val="0066FF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10</a:t>
            </a:r>
            <a:r>
              <a:rPr lang="zh-CN" altLang="en-US" b="1" dirty="0">
                <a:solidFill>
                  <a:srgbClr val="0066FF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段</a:t>
            </a:r>
            <a:r>
              <a:rPr lang="en-US" altLang="zh-CN" b="1" dirty="0">
                <a:solidFill>
                  <a:srgbClr val="0066FF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“</a:t>
            </a:r>
            <a:r>
              <a:rPr lang="zh-CN" altLang="en-US" b="1" dirty="0">
                <a:solidFill>
                  <a:srgbClr val="0066FF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一颗木香，</a:t>
            </a:r>
            <a:r>
              <a:rPr lang="zh-CN" altLang="en-US" b="1" dirty="0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爬</a:t>
            </a:r>
            <a:r>
              <a:rPr lang="zh-CN" altLang="en-US" b="1" dirty="0">
                <a:solidFill>
                  <a:srgbClr val="0066FF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在架上，把院子</a:t>
            </a:r>
            <a:r>
              <a:rPr lang="zh-CN" altLang="en-US" b="1" dirty="0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遮</a:t>
            </a:r>
            <a:r>
              <a:rPr lang="zh-CN" altLang="en-US" b="1" dirty="0">
                <a:solidFill>
                  <a:srgbClr val="0066FF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得严严的。</a:t>
            </a:r>
            <a:r>
              <a:rPr lang="zh-CN" altLang="en-US" b="1" dirty="0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密匝匝的</a:t>
            </a:r>
            <a:r>
              <a:rPr lang="zh-CN" altLang="en-US" b="1" dirty="0">
                <a:solidFill>
                  <a:srgbClr val="0066FF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细碎的绿叶，</a:t>
            </a:r>
            <a:r>
              <a:rPr lang="zh-CN" altLang="en-US" b="1" dirty="0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数不清的</a:t>
            </a:r>
            <a:r>
              <a:rPr lang="zh-CN" altLang="en-US" b="1" dirty="0">
                <a:solidFill>
                  <a:srgbClr val="0066FF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半开的白花和饱涨的花骨朵，都被雨水淋得</a:t>
            </a:r>
            <a:r>
              <a:rPr lang="zh-CN" altLang="en-US" b="1" dirty="0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湿透</a:t>
            </a:r>
            <a:r>
              <a:rPr lang="zh-CN" altLang="en-US" b="1" dirty="0">
                <a:solidFill>
                  <a:srgbClr val="0066FF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。</a:t>
            </a:r>
            <a:r>
              <a:rPr lang="en-US" altLang="zh-CN" b="1" dirty="0">
                <a:solidFill>
                  <a:srgbClr val="0066FF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”</a:t>
            </a:r>
            <a:r>
              <a:rPr lang="zh-CN" altLang="en-US" b="1" dirty="0">
                <a:solidFill>
                  <a:srgbClr val="0066FF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任选一个角度赏析句子的妙处。</a:t>
            </a:r>
            <a:endParaRPr lang="zh-CN" altLang="en-US" b="1" dirty="0">
              <a:solidFill>
                <a:srgbClr val="0066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6210" y="1877060"/>
            <a:ext cx="11045825" cy="2553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明确：因为给宁坤的画上画的是昆明雨季里的景物，突出了昆明多雨的特点。用这幅画引出下文对</a:t>
            </a: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“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昆明的雨</a:t>
            </a: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”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的具体描写，同时从画写起，能吸引读者，激发读者的阅读兴趣。</a:t>
            </a:r>
            <a:endParaRPr lang="zh-CN" altLang="en-US" sz="3200" b="1">
              <a:solidFill>
                <a:srgbClr val="0066FF"/>
              </a:solidFill>
              <a:uFillTx/>
              <a:latin typeface="宋体" panose="02010600030101010101" pitchFamily="2" charset="-122"/>
            </a:endParaRPr>
          </a:p>
          <a:p>
            <a:endParaRPr lang="zh-CN" altLang="en-US" sz="3200" b="1">
              <a:solidFill>
                <a:srgbClr val="0066FF"/>
              </a:solidFill>
              <a:uFillTx/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2770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2770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2770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2770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27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27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27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27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8913" name="内容占位符 14338"/>
          <p:cNvSpPr>
            <a:spLocks noGrp="1"/>
          </p:cNvSpPr>
          <p:nvPr>
            <p:ph idx="4294967295"/>
          </p:nvPr>
        </p:nvSpPr>
        <p:spPr>
          <a:xfrm>
            <a:off x="0" y="752475"/>
            <a:ext cx="11795125" cy="4786630"/>
          </a:xfrm>
        </p:spPr>
        <p:txBody>
          <a:bodyPr lIns="91440" tIns="45720" rIns="91440" bIns="45720" anchor="t"/>
          <a:p>
            <a:pPr defTabSz="685800">
              <a:lnSpc>
                <a:spcPct val="110000"/>
              </a:lnSpc>
            </a:pPr>
            <a:endParaRPr lang="zh-CN" altLang="en-US" b="1" dirty="0">
              <a:solidFill>
                <a:schemeClr val="accent2"/>
              </a:solidFill>
            </a:endParaRPr>
          </a:p>
          <a:p>
            <a:pPr defTabSz="685800">
              <a:lnSpc>
                <a:spcPct val="110000"/>
              </a:lnSpc>
            </a:pPr>
            <a:r>
              <a:rPr lang="en-US" altLang="zh-CN" sz="4000" b="1"/>
              <a:t>2.</a:t>
            </a:r>
            <a:r>
              <a:rPr lang="zh-CN" altLang="en-US" sz="4000" b="1" dirty="0"/>
              <a:t>一棵木香，爬在架上，把院子遮得严严的。 </a:t>
            </a:r>
            <a:endParaRPr lang="zh-CN" altLang="en-US" sz="4000" b="1" dirty="0"/>
          </a:p>
          <a:p>
            <a:pPr defTabSz="685800">
              <a:lnSpc>
                <a:spcPct val="110000"/>
              </a:lnSpc>
            </a:pPr>
            <a:endParaRPr lang="zh-CN" altLang="en-US" sz="4000" b="1" dirty="0">
              <a:solidFill>
                <a:schemeClr val="accent2"/>
              </a:solidFill>
            </a:endParaRPr>
          </a:p>
        </p:txBody>
      </p:sp>
      <p:sp>
        <p:nvSpPr>
          <p:cNvPr id="29698" name="文本框 13314"/>
          <p:cNvSpPr txBox="1"/>
          <p:nvPr/>
        </p:nvSpPr>
        <p:spPr>
          <a:xfrm>
            <a:off x="703263" y="186055"/>
            <a:ext cx="8197850" cy="110680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fontAlgn="auto"/>
            <a:r>
              <a:rPr lang="zh-CN" altLang="en-US" sz="6600" b="1" noProof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例句赏析</a:t>
            </a:r>
            <a:endParaRPr lang="zh-CN" altLang="en-US" sz="6600" b="1" noProof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01738" y="2317750"/>
            <a:ext cx="10340975" cy="25279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defTabSz="685800" fontAlgn="auto">
              <a:lnSpc>
                <a:spcPct val="110000"/>
              </a:lnSpc>
            </a:pPr>
            <a:r>
              <a:rPr lang="zh-CN" altLang="en-US" sz="3600" b="1" strike="noStrike" noProof="1" dirty="0">
                <a:solidFill>
                  <a:srgbClr val="0066FF"/>
                </a:solidFill>
                <a:sym typeface="+mn-ea"/>
              </a:rPr>
              <a:t>“爬”“遮”等动词，把木香</a:t>
            </a:r>
            <a:r>
              <a:rPr lang="zh-CN" altLang="en-US" sz="3600" b="1" strike="noStrike" noProof="1" dirty="0">
                <a:solidFill>
                  <a:srgbClr val="FF0000"/>
                </a:solidFill>
                <a:sym typeface="+mn-ea"/>
              </a:rPr>
              <a:t>拟人</a:t>
            </a:r>
            <a:r>
              <a:rPr lang="zh-CN" altLang="en-US" sz="3600" b="1" strike="noStrike" noProof="1" dirty="0">
                <a:solidFill>
                  <a:srgbClr val="0066FF"/>
                </a:solidFill>
                <a:sym typeface="+mn-ea"/>
              </a:rPr>
              <a:t>化，生动形象地表现出木香的</a:t>
            </a:r>
            <a:r>
              <a:rPr lang="zh-CN" altLang="en-US" sz="3600" b="1" strike="noStrike" noProof="1" dirty="0">
                <a:solidFill>
                  <a:srgbClr val="FF0000"/>
                </a:solidFill>
                <a:sym typeface="+mn-ea"/>
              </a:rPr>
              <a:t>茂盛、充满生机</a:t>
            </a:r>
            <a:r>
              <a:rPr lang="zh-CN" altLang="en-US" sz="3600" b="1" strike="noStrike" noProof="1" dirty="0">
                <a:solidFill>
                  <a:srgbClr val="0066FF"/>
                </a:solidFill>
                <a:sym typeface="+mn-ea"/>
              </a:rPr>
              <a:t>，表达作者对</a:t>
            </a:r>
            <a:r>
              <a:rPr lang="zh-CN" altLang="en-US" sz="3600" b="1" dirty="0">
                <a:solidFill>
                  <a:srgbClr val="0066FF"/>
                </a:solidFill>
                <a:sym typeface="+mn-ea"/>
              </a:rPr>
              <a:t>雨中木香花的喜爱之情，也表达了作者对</a:t>
            </a:r>
            <a:r>
              <a:rPr lang="zh-CN" altLang="en-US" sz="3600" b="1" strike="noStrike" noProof="1" dirty="0">
                <a:solidFill>
                  <a:srgbClr val="0066FF"/>
                </a:solidFill>
                <a:sym typeface="+mn-ea"/>
              </a:rPr>
              <a:t>昆明生活的怀念和喜爱之情。</a:t>
            </a:r>
            <a:endParaRPr lang="zh-CN" altLang="en-US" sz="3600" b="1" strike="noStrike" noProof="1" dirty="0">
              <a:solidFill>
                <a:srgbClr val="0066FF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91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9937" name="内容占位符 14338"/>
          <p:cNvSpPr>
            <a:spLocks noGrp="1"/>
          </p:cNvSpPr>
          <p:nvPr>
            <p:ph idx="4294967295"/>
          </p:nvPr>
        </p:nvSpPr>
        <p:spPr>
          <a:xfrm>
            <a:off x="0" y="752475"/>
            <a:ext cx="10893425" cy="4786313"/>
          </a:xfrm>
        </p:spPr>
        <p:txBody>
          <a:bodyPr lIns="91440" tIns="45720" rIns="91440" bIns="45720" anchor="t"/>
          <a:p>
            <a:pPr defTabSz="685800">
              <a:lnSpc>
                <a:spcPct val="110000"/>
              </a:lnSpc>
            </a:pPr>
            <a:endParaRPr lang="zh-CN" altLang="en-US" b="1" dirty="0">
              <a:solidFill>
                <a:schemeClr val="accent2"/>
              </a:solidFill>
            </a:endParaRPr>
          </a:p>
          <a:p>
            <a:pPr defTabSz="685800">
              <a:lnSpc>
                <a:spcPct val="110000"/>
              </a:lnSpc>
            </a:pPr>
            <a:r>
              <a:rPr lang="en-US" altLang="zh-CN" sz="4000" b="1"/>
              <a:t>3.</a:t>
            </a:r>
            <a:r>
              <a:rPr lang="zh-CN" altLang="en-US" sz="4000" b="1" dirty="0">
                <a:solidFill>
                  <a:srgbClr val="FF0000"/>
                </a:solidFill>
              </a:rPr>
              <a:t>密匝匝的</a:t>
            </a:r>
            <a:r>
              <a:rPr lang="zh-CN" altLang="en-US" sz="4000" b="1" dirty="0"/>
              <a:t>细碎的绿叶，</a:t>
            </a:r>
            <a:r>
              <a:rPr lang="zh-CN" altLang="en-US" sz="4000" b="1" dirty="0">
                <a:solidFill>
                  <a:srgbClr val="FF0000"/>
                </a:solidFill>
              </a:rPr>
              <a:t>数不清的</a:t>
            </a:r>
            <a:r>
              <a:rPr lang="zh-CN" altLang="en-US" sz="4000" b="1" dirty="0"/>
              <a:t>半开的白花和饱涨的花骨朵，都被雨水淋得</a:t>
            </a:r>
            <a:r>
              <a:rPr lang="zh-CN" altLang="en-US" sz="4000" b="1" dirty="0">
                <a:solidFill>
                  <a:srgbClr val="FF0000"/>
                </a:solidFill>
              </a:rPr>
              <a:t>湿透</a:t>
            </a:r>
            <a:r>
              <a:rPr lang="zh-CN" altLang="en-US" sz="4000" b="1" dirty="0"/>
              <a:t>了。。 </a:t>
            </a:r>
            <a:endParaRPr lang="zh-CN" altLang="en-US" sz="4000" b="1" dirty="0"/>
          </a:p>
          <a:p>
            <a:pPr defTabSz="685800">
              <a:lnSpc>
                <a:spcPct val="110000"/>
              </a:lnSpc>
            </a:pPr>
            <a:endParaRPr lang="zh-CN" altLang="en-US" sz="4000" b="1" dirty="0">
              <a:solidFill>
                <a:schemeClr val="accent2"/>
              </a:solidFill>
            </a:endParaRPr>
          </a:p>
        </p:txBody>
      </p:sp>
      <p:sp>
        <p:nvSpPr>
          <p:cNvPr id="29698" name="文本框 13314"/>
          <p:cNvSpPr txBox="1"/>
          <p:nvPr/>
        </p:nvSpPr>
        <p:spPr>
          <a:xfrm>
            <a:off x="703263" y="186055"/>
            <a:ext cx="8197850" cy="110680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fontAlgn="auto"/>
            <a:r>
              <a:rPr lang="zh-CN" altLang="en-US" sz="6600" b="1" noProof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例句赏析</a:t>
            </a:r>
            <a:endParaRPr lang="zh-CN" altLang="en-US" sz="6600" b="1" noProof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4550" y="2774950"/>
            <a:ext cx="10696575" cy="37458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defTabSz="685800" fontAlgn="auto">
              <a:lnSpc>
                <a:spcPct val="110000"/>
              </a:lnSpc>
            </a:pPr>
            <a:r>
              <a:rPr lang="zh-CN" altLang="en-US" sz="3600" b="1" strike="noStrike" noProof="1" dirty="0">
                <a:solidFill>
                  <a:srgbClr val="FF0000"/>
                </a:solidFill>
                <a:sym typeface="+mn-ea"/>
              </a:rPr>
              <a:t>“密匝匝”</a:t>
            </a:r>
            <a:r>
              <a:rPr lang="zh-CN" altLang="en-US" sz="3600" b="1" strike="noStrike" noProof="1" dirty="0">
                <a:solidFill>
                  <a:srgbClr val="0066FF"/>
                </a:solidFill>
                <a:sym typeface="+mn-ea"/>
              </a:rPr>
              <a:t>写绿叶之密，</a:t>
            </a:r>
            <a:r>
              <a:rPr lang="zh-CN" altLang="en-US" sz="3600" b="1" strike="noStrike" noProof="1" dirty="0">
                <a:solidFill>
                  <a:srgbClr val="FF0000"/>
                </a:solidFill>
                <a:sym typeface="+mn-ea"/>
              </a:rPr>
              <a:t>“数不清”</a:t>
            </a:r>
            <a:r>
              <a:rPr lang="zh-CN" altLang="en-US" sz="3600" b="1" strike="noStrike" noProof="1" dirty="0">
                <a:solidFill>
                  <a:srgbClr val="0066FF"/>
                </a:solidFill>
                <a:sym typeface="+mn-ea"/>
              </a:rPr>
              <a:t>写花多，</a:t>
            </a:r>
            <a:r>
              <a:rPr lang="zh-CN" altLang="en-US" sz="3600" b="1" strike="noStrike" noProof="1" dirty="0">
                <a:solidFill>
                  <a:srgbClr val="FF0000"/>
                </a:solidFill>
                <a:sym typeface="+mn-ea"/>
              </a:rPr>
              <a:t>“湿透”</a:t>
            </a:r>
            <a:r>
              <a:rPr lang="zh-CN" altLang="en-US" sz="3600" b="1" strike="noStrike" noProof="1" dirty="0">
                <a:solidFill>
                  <a:srgbClr val="0066FF"/>
                </a:solidFill>
                <a:sym typeface="+mn-ea"/>
              </a:rPr>
              <a:t>写整棵树在雨中的形态。 生动形象的写出了雨中木香花繁多、含苞待放、充满生机，突出了昆明多雨的特点，表达作者对雨中木香花的喜爱之情，</a:t>
            </a:r>
            <a:r>
              <a:rPr lang="zh-CN" altLang="en-US" sz="3600" b="1" dirty="0">
                <a:solidFill>
                  <a:srgbClr val="0066FF"/>
                </a:solidFill>
                <a:sym typeface="+mn-ea"/>
              </a:rPr>
              <a:t>也表达了作者对昆明生活的怀念和喜爱之情。</a:t>
            </a:r>
            <a:endParaRPr lang="zh-CN" altLang="en-US" sz="3600" b="1" strike="noStrike" noProof="1" dirty="0">
              <a:solidFill>
                <a:srgbClr val="0066FF"/>
              </a:solidFill>
              <a:sym typeface="+mn-ea"/>
            </a:endParaRPr>
          </a:p>
          <a:p>
            <a:pPr defTabSz="685800" fontAlgn="auto">
              <a:lnSpc>
                <a:spcPct val="110000"/>
              </a:lnSpc>
            </a:pPr>
            <a:endParaRPr lang="zh-CN" altLang="en-US" sz="3600" b="1" strike="noStrike" noProof="1" dirty="0">
              <a:solidFill>
                <a:srgbClr val="0066FF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7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937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5842" name="文本框 3"/>
          <p:cNvSpPr txBox="1"/>
          <p:nvPr/>
        </p:nvSpPr>
        <p:spPr>
          <a:xfrm>
            <a:off x="276860" y="1911668"/>
            <a:ext cx="11387138" cy="16662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fontAlgn="auto">
              <a:lnSpc>
                <a:spcPct val="160000"/>
              </a:lnSpc>
              <a:spcBef>
                <a:spcPts val="0"/>
              </a:spcBef>
            </a:pPr>
            <a:r>
              <a:rPr lang="zh-CN" altLang="en-US" sz="3200" b="1" noProof="1" dirty="0">
                <a:latin typeface="Arial" panose="020B0604020202020204" pitchFamily="34" charset="0"/>
                <a:ea typeface="宋体" panose="02010600030101010101" pitchFamily="2" charset="-122"/>
                <a:sym typeface="黑体" panose="02010609060101010101" pitchFamily="2" charset="-122"/>
              </a:rPr>
              <a:t>六、布置作业</a:t>
            </a:r>
            <a:endParaRPr lang="zh-CN" altLang="en-US" sz="3200" b="1" noProof="1" dirty="0">
              <a:latin typeface="Arial" panose="020B0604020202020204" pitchFamily="34" charset="0"/>
              <a:ea typeface="宋体" panose="02010600030101010101" pitchFamily="2" charset="-122"/>
              <a:sym typeface="黑体" panose="02010609060101010101" pitchFamily="2" charset="-122"/>
            </a:endParaRPr>
          </a:p>
          <a:p>
            <a:pPr fontAlgn="auto">
              <a:lnSpc>
                <a:spcPct val="160000"/>
              </a:lnSpc>
              <a:spcBef>
                <a:spcPts val="0"/>
              </a:spcBef>
            </a:pPr>
            <a:r>
              <a:rPr lang="zh-CN" altLang="en-US" sz="3200" b="1" noProof="1" dirty="0">
                <a:latin typeface="Arial" panose="020B0604020202020204" pitchFamily="34" charset="0"/>
                <a:ea typeface="宋体" panose="02010600030101010101" pitchFamily="2" charset="-122"/>
                <a:sym typeface="黑体" panose="02010609060101010101" pitchFamily="2" charset="-122"/>
              </a:rPr>
              <a:t>        完成《语文教辅》中的课外阅读《别样山茶红》。</a:t>
            </a:r>
            <a:endParaRPr lang="en-US" altLang="zh-CN" sz="3200" b="1" noProof="1" dirty="0">
              <a:latin typeface="Arial" panose="020B0604020202020204" pitchFamily="34" charset="0"/>
              <a:ea typeface="宋体" panose="02010600030101010101" pitchFamily="2" charset="-122"/>
              <a:sym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7" name="图片 4" descr="20110403_876033ccc5abdbcfaf52AKIwYE4HayuG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258300" cy="683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938270" y="2874010"/>
            <a:ext cx="368173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zh-CN" altLang="en-US" sz="6600" b="1" noProof="1">
              <a:ln w="9525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63970" dir="14049733" sx="125000" sy="125000" algn="tl" rotWithShape="0">
                  <a:srgbClr val="C7DFD3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endParaRPr lang="zh-CN" altLang="en-US" sz="6600" b="1" noProof="1">
              <a:ln w="9525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63970" dir="14049733" sx="125000" sy="125000" algn="tl" rotWithShape="0">
                  <a:srgbClr val="C7DFD3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9459" name="文本框 2"/>
          <p:cNvSpPr txBox="1"/>
          <p:nvPr/>
        </p:nvSpPr>
        <p:spPr>
          <a:xfrm>
            <a:off x="1456690" y="2096770"/>
            <a:ext cx="9382760" cy="30702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20000"/>
              </a:spcBef>
              <a:buClr>
                <a:srgbClr val="99CC00"/>
              </a:buClr>
              <a:buSzPct val="85000"/>
              <a:buFont typeface="Wingdings 2" pitchFamily="18" charset="2"/>
            </a:pPr>
            <a:r>
              <a:rPr lang="zh-CN" altLang="en-US" sz="8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Arial" panose="020B0604020202020204" pitchFamily="34" charset="0"/>
              </a:rPr>
              <a:t>谢谢各位莅临指导！</a:t>
            </a:r>
            <a:endParaRPr lang="zh-CN" altLang="en-US" sz="8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99CC00"/>
              </a:buClr>
              <a:buSzPct val="85000"/>
              <a:buFont typeface="Wingdings 2" pitchFamily="18" charset="2"/>
            </a:pPr>
            <a:r>
              <a:rPr lang="zh-CN" altLang="en-US" sz="8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Arial" panose="020B0604020202020204" pitchFamily="34" charset="0"/>
              </a:rPr>
              <a:t>     再见</a:t>
            </a:r>
            <a:endParaRPr lang="zh-CN" altLang="en-US" sz="8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10972800" cy="1143000"/>
          </a:xfrm>
        </p:spPr>
        <p:txBody>
          <a:bodyPr lIns="91440" tIns="45720" rIns="91440" bIns="45720" anchor="ctr"/>
          <a:p>
            <a:endParaRPr lang="zh-CN" altLang="en-US" b="1">
              <a:solidFill>
                <a:srgbClr val="FFFF00"/>
              </a:solidFill>
            </a:endParaRPr>
          </a:p>
        </p:txBody>
      </p:sp>
      <p:pic>
        <p:nvPicPr>
          <p:cNvPr id="9217" name="内容占位符 3" descr="timg (17)"/>
          <p:cNvPicPr>
            <a:picLocks noGrp="1"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0" y="1161415"/>
            <a:ext cx="12192000" cy="5679440"/>
          </a:xfrm>
        </p:spPr>
      </p:pic>
      <p:sp>
        <p:nvSpPr>
          <p:cNvPr id="2" name="文本框 1"/>
          <p:cNvSpPr txBox="1"/>
          <p:nvPr/>
        </p:nvSpPr>
        <p:spPr>
          <a:xfrm>
            <a:off x="6839585" y="2009775"/>
            <a:ext cx="1106170" cy="3982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6000" b="1">
                <a:solidFill>
                  <a:srgbClr val="FF0000"/>
                </a:solidFill>
              </a:rPr>
              <a:t>大观楼</a:t>
            </a:r>
            <a:endParaRPr lang="zh-CN" altLang="en-US" sz="6000" b="1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25400"/>
            <a:ext cx="116020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大观楼坐落于昆明城西南郊，是一个风光秀丽的湖滨公园。大观楼为三层方楼，三重檐四角尖顶，上书天下第一长联。登楼远观，湖光潋滟，海鸥翔集，景致极为壮观</a:t>
            </a:r>
            <a:endParaRPr lang="zh-CN" altLang="en-US" sz="32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图片 1" descr="timg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8895" y="-85725"/>
            <a:ext cx="12227560" cy="6899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-48895" y="-85725"/>
            <a:ext cx="11689080" cy="4236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4040"/>
              </a:lnSpc>
            </a:pPr>
            <a:r>
              <a:rPr lang="en-US" altLang="zh-CN"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这就是昆明！这里四季如春、繁花似锦，一到雨季，绵绵细雨下下停停，停停下下，明亮、丰满，让人舒服，使人动情。江苏作家汪曾祺在这里生活了7年，这在他一生中是一个重要时期。他在昆明的七年时间里，不仅接受了良好的高等教育，结识了许多师长和朋友，还找到了与他相知相爱的施松卿。对于有着强烈家乡情结的作者来说，昆明无异于是他的第二故乡，</a:t>
            </a:r>
            <a:r>
              <a:rPr lang="zh-CN" altLang="en-US" sz="3200" b="1" dirty="0">
                <a:solidFill>
                  <a:srgbClr val="FFFF00"/>
                </a:solidFill>
                <a:highlight>
                  <a:srgbClr val="0000FF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他对昆明的生活念念不忘。</a:t>
            </a:r>
            <a:r>
              <a:rPr lang="zh-CN" altLang="en-US"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于是四十多年后，汪曾祺写下了散文《昆明的雨》来诉说他的情思。今天，我将带领大学共同赏读这篇美文。</a:t>
            </a:r>
            <a:endParaRPr lang="zh-CN" altLang="en-US" sz="32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3073" name="图片 1" descr="timg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" y="-15875"/>
            <a:ext cx="12034838" cy="6791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3" name="Text Box 8"/>
          <p:cNvSpPr txBox="1"/>
          <p:nvPr/>
        </p:nvSpPr>
        <p:spPr>
          <a:xfrm>
            <a:off x="9713913" y="598488"/>
            <a:ext cx="1936750" cy="5761037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zh-CN" altLang="en-US" sz="66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昆明的雨</a:t>
            </a:r>
            <a:endParaRPr lang="zh-CN" altLang="en-US" sz="6600" b="1" dirty="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r>
              <a:rPr lang="zh-CN" altLang="en-US" dirty="0">
                <a:latin typeface="Arial" panose="020B0604020202020204" pitchFamily="34" charset="0"/>
              </a:rPr>
              <a:t>                            </a:t>
            </a:r>
            <a:r>
              <a:rPr lang="en-US" altLang="zh-CN" sz="48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——</a:t>
            </a:r>
            <a:r>
              <a:rPr lang="zh-CN" altLang="en-US" sz="4800" dirty="0">
                <a:solidFill>
                  <a:srgbClr val="FFFF00"/>
                </a:solidFill>
                <a:latin typeface="Arial" panose="020B0604020202020204" pitchFamily="34" charset="0"/>
              </a:rPr>
              <a:t>汪曾祺</a:t>
            </a:r>
            <a:endParaRPr lang="zh-CN" altLang="en-US" sz="48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64638" cy="7100888"/>
          </a:xfrm>
          <a:prstGeom prst="rect">
            <a:avLst/>
          </a:prstGeom>
          <a:solidFill>
            <a:schemeClr val="bg1">
              <a:alpha val="52156"/>
            </a:schemeClr>
          </a:solidFill>
          <a:ln w="9525">
            <a:noFill/>
          </a:ln>
        </p:spPr>
      </p:pic>
      <p:sp>
        <p:nvSpPr>
          <p:cNvPr id="3075" name="文本框 7"/>
          <p:cNvSpPr txBox="1"/>
          <p:nvPr/>
        </p:nvSpPr>
        <p:spPr>
          <a:xfrm>
            <a:off x="2855913" y="1196975"/>
            <a:ext cx="345598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725930" y="857568"/>
            <a:ext cx="8769985" cy="507555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wrap="square" lIns="0" tIns="76176" rIns="0" bIns="76176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</a:t>
            </a:r>
            <a:r>
              <a:rPr kumimoji="0" 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学习目标：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（难点）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理清行文思路，感悟作者表达的情感，体会课文形散神聚的特点。 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  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（重点）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2.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品味本文平淡自然而又韵味十足的语言特色。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</a:t>
            </a:r>
            <a:endParaRPr kumimoji="0" lang="zh-CN" altLang="en-US" sz="32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69900" y="1235075"/>
            <a:ext cx="11169650" cy="51323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fontAlgn="auto">
              <a:lnSpc>
                <a:spcPct val="150000"/>
              </a:lnSpc>
              <a:spcBef>
                <a:spcPct val="50000"/>
              </a:spcBef>
            </a:pPr>
            <a:r>
              <a:rPr lang="en-US" altLang="zh-CN" sz="3600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1.</a:t>
            </a:r>
            <a:r>
              <a:rPr lang="zh-CN" altLang="en-US" sz="3600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下列加点字注音完全正确的一项是（       ）</a:t>
            </a:r>
            <a:endParaRPr lang="zh-CN" altLang="en-US" sz="3600" noProof="1" dirty="0">
              <a:sym typeface="+mn-ea"/>
            </a:endParaRPr>
          </a:p>
          <a:p>
            <a:pPr fontAlgn="auto">
              <a:lnSpc>
                <a:spcPct val="140000"/>
              </a:lnSpc>
              <a:spcBef>
                <a:spcPct val="50000"/>
              </a:spcBef>
            </a:pPr>
            <a:r>
              <a:rPr lang="en-US" altLang="zh-CN" sz="3600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A.</a:t>
            </a:r>
            <a:r>
              <a:rPr lang="zh-CN" altLang="en-US" sz="3600" b="1" noProof="1" dirty="0">
                <a:solidFill>
                  <a:srgbClr val="00339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鸡</a:t>
            </a:r>
            <a:r>
              <a:rPr lang="zh-CN" altLang="en-US" sz="3600" b="1" i="1" u="sng" noProof="1"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土从</a:t>
            </a:r>
            <a:r>
              <a:rPr lang="zh-CN" altLang="en-US" sz="3600" b="1" noProof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 </a:t>
            </a:r>
            <a:r>
              <a:rPr lang="en-US" altLang="zh-CN" sz="3600" b="1" noProof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(</a:t>
            </a:r>
            <a:r>
              <a:rPr lang="en-US" altLang="zh-CN" sz="3600" b="1" noProof="1" err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zōng</a:t>
            </a:r>
            <a:r>
              <a:rPr lang="zh-CN" altLang="en-US" sz="3600" b="1" noProof="1" dirty="0">
                <a:solidFill>
                  <a:srgbClr val="00339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)</a:t>
            </a:r>
            <a:r>
              <a:rPr lang="en-US" altLang="zh-CN" sz="3600" b="1" noProof="1" err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    </a:t>
            </a:r>
            <a:r>
              <a:rPr lang="zh-CN" altLang="en-US" sz="3600" b="1" noProof="1" dirty="0">
                <a:solidFill>
                  <a:srgbClr val="00339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浓绿</a:t>
            </a:r>
            <a:r>
              <a:rPr lang="en-US" altLang="zh-CN" sz="3600" b="1" noProof="1" dirty="0">
                <a:solidFill>
                  <a:srgbClr val="00339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(</a:t>
            </a:r>
            <a:r>
              <a:rPr lang="en-US" altLang="zh-CN" sz="3600" b="1" noProof="1" err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lǜ</a:t>
            </a:r>
            <a:r>
              <a:rPr lang="en-US" altLang="zh-CN" sz="3600" b="1" noProof="1" dirty="0">
                <a:solidFill>
                  <a:srgbClr val="00339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)</a:t>
            </a:r>
            <a:endParaRPr lang="en-US" altLang="zh-CN" sz="3600" b="1" noProof="1" dirty="0">
              <a:solidFill>
                <a:srgbClr val="003399"/>
              </a:solidFill>
              <a:cs typeface="+mn-ea"/>
              <a:sym typeface="+mn-ea"/>
            </a:endParaRPr>
          </a:p>
          <a:p>
            <a:pPr fontAlgn="auto">
              <a:lnSpc>
                <a:spcPct val="140000"/>
              </a:lnSpc>
              <a:spcBef>
                <a:spcPct val="50000"/>
              </a:spcBef>
            </a:pPr>
            <a:r>
              <a:rPr lang="en-US" altLang="zh-CN" sz="3600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B.</a:t>
            </a:r>
            <a:r>
              <a:rPr lang="zh-CN" altLang="en-US" sz="3600" b="1" noProof="1" dirty="0">
                <a:solidFill>
                  <a:srgbClr val="00339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扳尖</a:t>
            </a:r>
            <a:r>
              <a:rPr lang="en-US" altLang="zh-CN" sz="3600" b="1" noProof="1" dirty="0">
                <a:solidFill>
                  <a:srgbClr val="00339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(</a:t>
            </a:r>
            <a:r>
              <a:rPr lang="en-US" altLang="zh-CN" sz="3600" b="1" noProof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b</a:t>
            </a:r>
            <a:r>
              <a:rPr lang="en-US" altLang="zh-CN" sz="3600" b="1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ǎ</a:t>
            </a:r>
            <a:r>
              <a:rPr lang="en-US" altLang="zh-CN" sz="3600" b="1" noProof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n</a:t>
            </a:r>
            <a:r>
              <a:rPr lang="en-US" altLang="zh-CN" sz="3600" b="1" noProof="1" dirty="0">
                <a:solidFill>
                  <a:srgbClr val="00339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)        </a:t>
            </a:r>
            <a:r>
              <a:rPr lang="zh-CN" altLang="en-US" sz="3600" b="1" noProof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绿</a:t>
            </a:r>
            <a:r>
              <a:rPr lang="zh-CN" altLang="en-US" sz="3600" b="1" u="sng" noProof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釉</a:t>
            </a:r>
            <a:r>
              <a:rPr lang="en-US" altLang="zh-CN" sz="3600" b="1" noProof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(</a:t>
            </a:r>
            <a:r>
              <a:rPr lang="zh-CN" altLang="en-US" sz="3600" b="1" noProof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 </a:t>
            </a:r>
            <a:r>
              <a:rPr lang="en-US" altLang="zh-CN" sz="3600" b="1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yòu</a:t>
            </a:r>
            <a:r>
              <a:rPr lang="zh-CN" altLang="en-US" sz="3600" b="1" noProof="1" dirty="0">
                <a:solidFill>
                  <a:srgbClr val="00339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)</a:t>
            </a:r>
            <a:r>
              <a:rPr lang="zh-CN" altLang="en-US" sz="3600" b="1" noProof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  </a:t>
            </a:r>
            <a:endParaRPr lang="en-US" altLang="zh-CN" sz="3600" b="1" noProof="1" dirty="0">
              <a:solidFill>
                <a:srgbClr val="003399"/>
              </a:solidFill>
              <a:cs typeface="+mn-ea"/>
              <a:sym typeface="+mn-ea"/>
            </a:endParaRPr>
          </a:p>
          <a:p>
            <a:pPr fontAlgn="auto">
              <a:lnSpc>
                <a:spcPct val="140000"/>
              </a:lnSpc>
              <a:spcBef>
                <a:spcPct val="50000"/>
              </a:spcBef>
            </a:pPr>
            <a:r>
              <a:rPr lang="en-US" altLang="zh-CN" sz="3600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C.</a:t>
            </a:r>
            <a:r>
              <a:rPr lang="zh-CN" altLang="en-US" sz="3600" b="1" noProof="1" dirty="0">
                <a:solidFill>
                  <a:srgbClr val="00339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避邪</a:t>
            </a:r>
            <a:r>
              <a:rPr lang="en-US" altLang="zh-CN" sz="3600" b="1" noProof="1" dirty="0">
                <a:solidFill>
                  <a:srgbClr val="00339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(</a:t>
            </a:r>
            <a:r>
              <a:rPr lang="en-US" altLang="zh-CN" sz="3600" b="1" noProof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yé</a:t>
            </a:r>
            <a:r>
              <a:rPr lang="en-US" altLang="zh-CN" sz="3600" b="1" noProof="1" dirty="0">
                <a:solidFill>
                  <a:srgbClr val="00339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)          </a:t>
            </a:r>
            <a:r>
              <a:rPr lang="zh-CN" altLang="en-US" sz="3600" b="1" noProof="1" dirty="0">
                <a:solidFill>
                  <a:srgbClr val="00339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青头菌</a:t>
            </a:r>
            <a:r>
              <a:rPr lang="en-US" altLang="zh-CN" sz="3600" b="1" noProof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(</a:t>
            </a:r>
            <a:r>
              <a:rPr lang="zh-CN" altLang="en-US" sz="3600" b="1" noProof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 </a:t>
            </a:r>
            <a:r>
              <a:rPr lang="en-US" altLang="zh-CN" sz="3600" b="1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jūn</a:t>
            </a:r>
            <a:r>
              <a:rPr lang="zh-CN" altLang="en-US" sz="3600" b="1" noProof="1" dirty="0">
                <a:solidFill>
                  <a:srgbClr val="00339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)</a:t>
            </a:r>
            <a:r>
              <a:rPr lang="en-US" altLang="zh-CN" sz="3600" b="1" noProof="1" dirty="0">
                <a:solidFill>
                  <a:srgbClr val="00339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       </a:t>
            </a:r>
            <a:endParaRPr lang="en-US" altLang="zh-CN" sz="3600" b="1" noProof="1" dirty="0">
              <a:solidFill>
                <a:srgbClr val="003399"/>
              </a:solidFill>
              <a:cs typeface="+mn-ea"/>
              <a:sym typeface="+mn-ea"/>
            </a:endParaRPr>
          </a:p>
          <a:p>
            <a:pPr fontAlgn="auto">
              <a:lnSpc>
                <a:spcPct val="140000"/>
              </a:lnSpc>
              <a:spcBef>
                <a:spcPct val="50000"/>
              </a:spcBef>
            </a:pPr>
            <a:r>
              <a:rPr lang="en-US" altLang="zh-CN" sz="3600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D.</a:t>
            </a:r>
            <a:r>
              <a:rPr lang="zh-CN" altLang="en-US" sz="3600" b="1" noProof="1" dirty="0">
                <a:solidFill>
                  <a:srgbClr val="00339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鲜腴</a:t>
            </a:r>
            <a:r>
              <a:rPr lang="en-US" altLang="zh-CN" sz="3600" b="1" noProof="1" dirty="0">
                <a:solidFill>
                  <a:srgbClr val="00339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(</a:t>
            </a:r>
            <a:r>
              <a:rPr lang="en-US" altLang="zh-CN" sz="3600" b="1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yú</a:t>
            </a:r>
            <a:r>
              <a:rPr lang="en-US" altLang="zh-CN" sz="3600" b="1" noProof="1" dirty="0">
                <a:solidFill>
                  <a:srgbClr val="00339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)          </a:t>
            </a:r>
            <a:r>
              <a:rPr lang="zh-CN" altLang="en-US" sz="3600" b="1" noProof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密</a:t>
            </a:r>
            <a:r>
              <a:rPr lang="zh-CN" altLang="en-US" sz="3600" b="1" u="sng" noProof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匝匝</a:t>
            </a:r>
            <a:r>
              <a:rPr lang="en-US" altLang="zh-CN" sz="3600" b="1" noProof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(</a:t>
            </a:r>
            <a:r>
              <a:rPr lang="en-US" altLang="zh-CN" sz="3600" b="1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zhā</a:t>
            </a:r>
            <a:r>
              <a:rPr lang="zh-CN" altLang="en-US" sz="3600" b="1" noProof="1" dirty="0">
                <a:solidFill>
                  <a:srgbClr val="00339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)</a:t>
            </a:r>
            <a:r>
              <a:rPr lang="en-US" altLang="zh-CN" sz="3600" b="1" noProof="1" dirty="0">
                <a:solidFill>
                  <a:srgbClr val="00339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   </a:t>
            </a:r>
            <a:endParaRPr lang="en-US" altLang="zh-CN" sz="3600" noProof="1" dirty="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47075" y="1235075"/>
            <a:ext cx="6096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800">
                <a:solidFill>
                  <a:srgbClr val="FF0000"/>
                </a:solidFill>
                <a:latin typeface="Arial" panose="020B0604020202020204" pitchFamily="34" charset="0"/>
                <a:sym typeface="黑体" panose="02010609060101010101" pitchFamily="2" charset="-122"/>
              </a:rPr>
              <a:t>A</a:t>
            </a:r>
            <a:endParaRPr lang="en-US" altLang="zh-CN" sz="4800">
              <a:solidFill>
                <a:srgbClr val="FF0000"/>
              </a:solidFill>
              <a:latin typeface="Arial" panose="020B0604020202020204" pitchFamily="34" charset="0"/>
              <a:sym typeface="黑体" panose="02010609060101010101" pitchFamily="2" charset="-122"/>
            </a:endParaRPr>
          </a:p>
        </p:txBody>
      </p:sp>
      <p:sp>
        <p:nvSpPr>
          <p:cNvPr id="29698" name="文本框 13314"/>
          <p:cNvSpPr txBox="1"/>
          <p:nvPr/>
        </p:nvSpPr>
        <p:spPr>
          <a:xfrm>
            <a:off x="469583" y="306705"/>
            <a:ext cx="8197850" cy="1106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fontAlgn="auto"/>
            <a:r>
              <a:rPr lang="zh-CN" altLang="en-US" sz="6600" b="1" noProof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预习检测</a:t>
            </a:r>
            <a:endParaRPr lang="zh-CN" altLang="en-US" sz="6600" b="1" noProof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69900" y="1235075"/>
            <a:ext cx="11169650" cy="3692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fontAlgn="auto">
              <a:lnSpc>
                <a:spcPct val="150000"/>
              </a:lnSpc>
              <a:spcBef>
                <a:spcPct val="50000"/>
              </a:spcBef>
            </a:pPr>
            <a:r>
              <a:rPr lang="en-US" altLang="zh-CN" sz="3600" b="1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2.</a:t>
            </a:r>
            <a:r>
              <a:rPr lang="zh-CN" altLang="en-US" sz="3600" b="1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《昆明的雨》是一篇</a:t>
            </a:r>
            <a:r>
              <a:rPr lang="zh-CN" altLang="en-US" sz="3600" b="1" u="sng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 </a:t>
            </a:r>
            <a:r>
              <a:rPr lang="en-US" altLang="zh-CN" sz="3600" b="1" u="sng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            </a:t>
            </a:r>
            <a:r>
              <a:rPr lang="zh-CN" altLang="en-US" sz="3600" b="1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，作者汪曾祺被誉为</a:t>
            </a:r>
            <a:r>
              <a:rPr lang="en-US" altLang="zh-CN" sz="3600" b="1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“</a:t>
            </a:r>
            <a:r>
              <a:rPr lang="en-US" altLang="zh-CN" sz="3600" b="1" u="sng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                     </a:t>
            </a:r>
            <a:r>
              <a:rPr lang="en-US" altLang="zh-CN" sz="3600" b="1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”</a:t>
            </a:r>
            <a:r>
              <a:rPr lang="zh-CN" altLang="en-US" sz="3600" b="1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，中国最后一个纯粹的文人，中国最后一个士大夫。代表作有小说</a:t>
            </a:r>
            <a:r>
              <a:rPr lang="zh-CN" altLang="en-US" sz="3600" b="1" u="sng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《</a:t>
            </a:r>
            <a:r>
              <a:rPr lang="en-US" altLang="zh-CN" sz="3600" b="1" u="sng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            </a:t>
            </a:r>
            <a:r>
              <a:rPr lang="zh-CN" altLang="en-US" sz="3600" b="1" u="sng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》《</a:t>
            </a:r>
            <a:r>
              <a:rPr lang="en-US" altLang="zh-CN" sz="3600" b="1" u="sng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           </a:t>
            </a:r>
            <a:r>
              <a:rPr lang="zh-CN" altLang="en-US" sz="3600" b="1" u="sng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》</a:t>
            </a:r>
            <a:r>
              <a:rPr lang="zh-CN" altLang="en-US" sz="3600" b="1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。</a:t>
            </a:r>
            <a:endParaRPr lang="zh-CN" altLang="en-US" sz="3600" b="1" noProof="1" dirty="0">
              <a:latin typeface="Arial" panose="020B0604020202020204" pitchFamily="34" charset="0"/>
              <a:ea typeface="宋体" panose="02010600030101010101" pitchFamily="2" charset="-122"/>
              <a:cs typeface="+mn-ea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ct val="50000"/>
              </a:spcBef>
            </a:pPr>
            <a:r>
              <a:rPr lang="en-US" altLang="zh-CN" sz="3600" b="1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3.</a:t>
            </a:r>
            <a:r>
              <a:rPr lang="zh-CN" altLang="en-US" sz="3600" b="1">
                <a:latin typeface="宋体" panose="02010600030101010101" pitchFamily="2" charset="-122"/>
                <a:sym typeface="+mn-ea"/>
              </a:rPr>
              <a:t>文章题目是昆明的雨，请问昆明的雨季有何特点？</a:t>
            </a:r>
            <a:endParaRPr lang="en-US" altLang="zh-CN" sz="3600" b="1" noProof="1" dirty="0">
              <a:latin typeface="Arial" panose="020B0604020202020204" pitchFamily="34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29698" name="文本框 13314"/>
          <p:cNvSpPr txBox="1"/>
          <p:nvPr/>
        </p:nvSpPr>
        <p:spPr>
          <a:xfrm>
            <a:off x="469583" y="306705"/>
            <a:ext cx="8197850" cy="1106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fontAlgn="auto"/>
            <a:r>
              <a:rPr lang="zh-CN" altLang="en-US" sz="6600" b="1" noProof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预习检测</a:t>
            </a:r>
            <a:endParaRPr lang="zh-CN" altLang="en-US" sz="6600" b="1" noProof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05790" y="0"/>
            <a:ext cx="11586210" cy="1106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fontAlgn="auto"/>
            <a:r>
              <a:rPr lang="zh-CN" altLang="en-US" sz="66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二、读文本，整体感知 </a:t>
            </a:r>
            <a:endParaRPr lang="zh-CN" altLang="en-US" sz="66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8755" y="1226820"/>
            <a:ext cx="11795125" cy="46462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sz="3600" b="1"/>
              <a:t>学生</a:t>
            </a:r>
            <a:r>
              <a:rPr lang="zh-CN" sz="3600" b="1"/>
              <a:t>自主朗读</a:t>
            </a:r>
            <a:r>
              <a:rPr sz="3600" b="1"/>
              <a:t>课文，思考</a:t>
            </a:r>
            <a:r>
              <a:rPr lang="zh-CN" sz="3600" b="1"/>
              <a:t>并完成</a:t>
            </a:r>
            <a:r>
              <a:rPr sz="3600" b="1"/>
              <a:t>下列问题</a:t>
            </a:r>
            <a:r>
              <a:rPr lang="zh-CN" sz="3600" b="1"/>
              <a:t>。</a:t>
            </a:r>
            <a:endParaRPr lang="zh-CN" sz="3600" b="1"/>
          </a:p>
          <a:p>
            <a:endParaRPr lang="zh-CN" altLang="en-US" sz="3600" b="1">
              <a:latin typeface="宋体" panose="02010600030101010101" pitchFamily="2" charset="-122"/>
            </a:endParaRPr>
          </a:p>
          <a:p>
            <a:r>
              <a:rPr lang="zh-CN" altLang="en-US" sz="3200" b="1">
                <a:latin typeface="宋体" panose="02010600030101010101" pitchFamily="2" charset="-122"/>
              </a:rPr>
              <a:t>（</a:t>
            </a:r>
            <a:r>
              <a:rPr lang="en-US" altLang="zh-CN" sz="3200" b="1">
                <a:latin typeface="宋体" panose="02010600030101010101" pitchFamily="2" charset="-122"/>
              </a:rPr>
              <a:t>1</a:t>
            </a:r>
            <a:r>
              <a:rPr lang="zh-CN" altLang="en-US" sz="3200" b="1">
                <a:latin typeface="宋体" panose="02010600030101010101" pitchFamily="2" charset="-122"/>
              </a:rPr>
              <a:t>）</a:t>
            </a:r>
            <a:r>
              <a:rPr sz="32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文中简洁明确、直接抒发情感是哪两句话?(请用双横线标注出来)</a:t>
            </a:r>
            <a:r>
              <a:rPr lang="zh-CN" sz="32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结合全文说说</a:t>
            </a:r>
            <a:r>
              <a:rPr sz="32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它们在文中有何作用？</a:t>
            </a:r>
            <a:endParaRPr sz="3200" b="1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r>
              <a:rPr sz="32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第2自然段：“我想念昆明的雨”</a:t>
            </a:r>
            <a:r>
              <a:rPr lang="zh-CN" sz="32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；</a:t>
            </a:r>
            <a:r>
              <a:rPr sz="32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结尾：“我想念昆明的雨”</a:t>
            </a:r>
            <a:endParaRPr sz="3200" b="1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endParaRPr sz="3200" b="1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r>
              <a:rPr lang="zh-CN" sz="32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（</a:t>
            </a: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2</a:t>
            </a:r>
            <a:r>
              <a:rPr lang="zh-CN" sz="32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）</a:t>
            </a:r>
            <a:r>
              <a:rPr sz="32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文</a:t>
            </a:r>
            <a:r>
              <a:rPr lang="zh-CN" sz="32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中</a:t>
            </a:r>
            <a:r>
              <a:rPr sz="32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写了昆明的雨</a:t>
            </a:r>
            <a:r>
              <a:rPr lang="zh-CN" sz="32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，</a:t>
            </a:r>
            <a:r>
              <a:rPr sz="32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还写</a:t>
            </a:r>
            <a:r>
              <a:rPr lang="zh-CN" sz="32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了昆明雨季的景物、琐碎的人和事。但其实昆明可写的有很多，为什么选取这些来写？其目的仅仅</a:t>
            </a:r>
            <a:r>
              <a:rPr sz="32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只是</a:t>
            </a:r>
            <a:r>
              <a:rPr lang="zh-CN" sz="32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想</a:t>
            </a:r>
            <a:r>
              <a:rPr sz="32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要表达他对昆明的雨的想念之情吗？说说你的理由。</a:t>
            </a:r>
            <a:endParaRPr lang="zh-CN" altLang="en-US" sz="3200" b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7309,&quot;width&quot;:18875}"/>
</p:tagLst>
</file>

<file path=ppt/tags/tag2.xml><?xml version="1.0" encoding="utf-8"?>
<p:tagLst xmlns:p="http://schemas.openxmlformats.org/presentationml/2006/main">
  <p:tag name="KSO_WM_UNIT_TABLE_BEAUTIFY" val="smartTable{c374ba24-3673-4ec4-a46f-920bc7293f63}"/>
  <p:tag name="TABLE_ENDDRAG_ORIGIN_RECT" val="959*540"/>
  <p:tag name="TABLE_ENDDRAG_RECT" val="0*0*960*540"/>
</p:tagLst>
</file>

<file path=ppt/tags/tag3.xml><?xml version="1.0" encoding="utf-8"?>
<p:tagLst xmlns:p="http://schemas.openxmlformats.org/presentationml/2006/main">
  <p:tag name="KSO_WM_UNIT_PLACING_PICTURE_USER_VIEWPORT" val="{&quot;height&quot;:10516,&quot;width&quot;:17069}"/>
</p:tagLst>
</file>

<file path=ppt/tags/tag4.xml><?xml version="1.0" encoding="utf-8"?>
<p:tagLst xmlns:p="http://schemas.openxmlformats.org/presentationml/2006/main">
  <p:tag name="KSO_WM_BEAUTIFY_FLAG" val="#wm#"/>
  <p:tag name="KSO_WM_TEMPLATE_CATEGORY" val="basetag"/>
  <p:tag name="KSO_WM_TEMPLATE_INDEX" val="20164651"/>
</p:tagLst>
</file>

<file path=ppt/tags/tag5.xml><?xml version="1.0" encoding="utf-8"?>
<p:tagLst xmlns:p="http://schemas.openxmlformats.org/presentationml/2006/main">
  <p:tag name="KSO_WM_BEAUTIFY_FLAG" val="#wm#"/>
  <p:tag name="KSO_WM_TEMPLATE_CATEGORY" val="basetag"/>
  <p:tag name="KSO_WM_TEMPLATE_INDEX" val="20164651"/>
</p:tagLst>
</file>

<file path=ppt/tags/tag6.xml><?xml version="1.0" encoding="utf-8"?>
<p:tagLst xmlns:p="http://schemas.openxmlformats.org/presentationml/2006/main">
  <p:tag name="KSO_WM_BEAUTIFY_FLAG" val="#wm#"/>
  <p:tag name="KSO_WM_TEMPLATE_CATEGORY" val="basetag"/>
  <p:tag name="KSO_WM_TEMPLATE_INDEX" val="20164651"/>
</p:tagLst>
</file>

<file path=ppt/tags/tag7.xml><?xml version="1.0" encoding="utf-8"?>
<p:tagLst xmlns:p="http://schemas.openxmlformats.org/presentationml/2006/main">
  <p:tag name="KSO_WM_TEMPLATE_CATEGORY" val="basetag"/>
  <p:tag name="KSO_WM_TEMPLATE_INDEX" val="20164651"/>
</p:tagLst>
</file>

<file path=ppt/tags/tag8.xml><?xml version="1.0" encoding="utf-8"?>
<p:tagLst xmlns:p="http://schemas.openxmlformats.org/presentationml/2006/main">
  <p:tag name="KSO_WM_TEMPLATE_CATEGORY" val="basetag"/>
  <p:tag name="KSO_WM_TEMPLATE_INDEX" val="20164651"/>
</p:tagLst>
</file>

<file path=ppt/tags/tag9.xml><?xml version="1.0" encoding="utf-8"?>
<p:tagLst xmlns:p="http://schemas.openxmlformats.org/presentationml/2006/main">
  <p:tag name="KSO_WPP_MARK_KEY" val="fa4346ae-4783-4007-941d-94a48f1528f7"/>
  <p:tag name="COMMONDATA" val="eyJoZGlkIjoiZDI2NGUwZWYxNzM0OTNmODA3MWZmNjg3ZDlkZjk3MmUifQ=="/>
</p:tagLst>
</file>

<file path=ppt/theme/theme1.xml><?xml version="1.0" encoding="utf-8"?>
<a:theme xmlns:a="http://schemas.openxmlformats.org/drawingml/2006/main" name="母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母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母版</Template>
  <TotalTime>0</TotalTime>
  <Words>3513</Words>
  <Application>WPS 演示</Application>
  <PresentationFormat>自定义</PresentationFormat>
  <Paragraphs>227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Arial</vt:lpstr>
      <vt:lpstr>宋体</vt:lpstr>
      <vt:lpstr>Wingdings</vt:lpstr>
      <vt:lpstr>Calibri</vt:lpstr>
      <vt:lpstr>黑体</vt:lpstr>
      <vt:lpstr>微软雅黑</vt:lpstr>
      <vt:lpstr>仿宋</vt:lpstr>
      <vt:lpstr>Arial Unicode MS</vt:lpstr>
      <vt:lpstr>隶书</vt:lpstr>
      <vt:lpstr>Wingdings 2</vt:lpstr>
      <vt:lpstr>Wingdings</vt:lpstr>
      <vt:lpstr>母版</vt:lpstr>
      <vt:lpstr>1_母版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3.一点都不酸！我吃过苏州洞庭山的杨梅、井冈山的杨梅，好像都比不上昆明的火炭梅。</vt:lpstr>
      <vt:lpstr>四、小结文本 </vt:lpstr>
      <vt:lpstr>四、练习巩固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/>
  <dc:description>     </dc:description>
  <dc:subject>     </dc:subject>
  <cp:lastModifiedBy>Administrator</cp:lastModifiedBy>
  <cp:revision>63</cp:revision>
  <dcterms:created xsi:type="dcterms:W3CDTF">2015-05-05T08:02:00Z</dcterms:created>
  <dcterms:modified xsi:type="dcterms:W3CDTF">2022-12-13T03:20:58Z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27537339427148ECB52E89CA397F9552</vt:lpwstr>
  </property>
</Properties>
</file>